
<file path=[Content_Types].xml><?xml version="1.0" encoding="utf-8"?>
<Types xmlns="http://schemas.openxmlformats.org/package/2006/content-types">
  <Default Extension="avi" ContentType="video/x-msvideo"/>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3">
  <p:sldMasterIdLst>
    <p:sldMasterId id="2147483648" r:id="rId1"/>
  </p:sldMasterIdLst>
  <p:notesMasterIdLst>
    <p:notesMasterId r:id="rId43"/>
  </p:notesMasterIdLst>
  <p:sldIdLst>
    <p:sldId id="256" r:id="rId2"/>
    <p:sldId id="258" r:id="rId3"/>
    <p:sldId id="259" r:id="rId4"/>
    <p:sldId id="294" r:id="rId5"/>
    <p:sldId id="282" r:id="rId6"/>
    <p:sldId id="278" r:id="rId7"/>
    <p:sldId id="279" r:id="rId8"/>
    <p:sldId id="281" r:id="rId9"/>
    <p:sldId id="283" r:id="rId10"/>
    <p:sldId id="280" r:id="rId11"/>
    <p:sldId id="267" r:id="rId12"/>
    <p:sldId id="302" r:id="rId13"/>
    <p:sldId id="301" r:id="rId14"/>
    <p:sldId id="268" r:id="rId15"/>
    <p:sldId id="271" r:id="rId16"/>
    <p:sldId id="269" r:id="rId17"/>
    <p:sldId id="270" r:id="rId18"/>
    <p:sldId id="272" r:id="rId19"/>
    <p:sldId id="261" r:id="rId20"/>
    <p:sldId id="303" r:id="rId21"/>
    <p:sldId id="265" r:id="rId22"/>
    <p:sldId id="275" r:id="rId23"/>
    <p:sldId id="304" r:id="rId24"/>
    <p:sldId id="277" r:id="rId25"/>
    <p:sldId id="296" r:id="rId26"/>
    <p:sldId id="264" r:id="rId27"/>
    <p:sldId id="263" r:id="rId28"/>
    <p:sldId id="285" r:id="rId29"/>
    <p:sldId id="286" r:id="rId30"/>
    <p:sldId id="287" r:id="rId31"/>
    <p:sldId id="305" r:id="rId32"/>
    <p:sldId id="306" r:id="rId33"/>
    <p:sldId id="307" r:id="rId34"/>
    <p:sldId id="288" r:id="rId35"/>
    <p:sldId id="289" r:id="rId36"/>
    <p:sldId id="290" r:id="rId37"/>
    <p:sldId id="291" r:id="rId38"/>
    <p:sldId id="297" r:id="rId39"/>
    <p:sldId id="300" r:id="rId40"/>
    <p:sldId id="292" r:id="rId41"/>
    <p:sldId id="293" r:id="rId42"/>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3864"/>
    <a:srgbClr val="CFD7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64" autoAdjust="0"/>
    <p:restoredTop sz="90012" autoAdjust="0"/>
  </p:normalViewPr>
  <p:slideViewPr>
    <p:cSldViewPr snapToGrid="0">
      <p:cViewPr varScale="1">
        <p:scale>
          <a:sx n="99" d="100"/>
          <a:sy n="99" d="100"/>
        </p:scale>
        <p:origin x="102" y="162"/>
      </p:cViewPr>
      <p:guideLst/>
    </p:cSldViewPr>
  </p:slideViewPr>
  <p:outlineViewPr>
    <p:cViewPr>
      <p:scale>
        <a:sx n="33" d="100"/>
        <a:sy n="33" d="100"/>
      </p:scale>
      <p:origin x="0" y="-984"/>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7" d="100"/>
          <a:sy n="87" d="100"/>
        </p:scale>
        <p:origin x="2988"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BE"/>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CEC764-244E-40F1-BD91-CBA24A006EA8}" type="datetimeFigureOut">
              <a:rPr lang="fr-BE" smtClean="0"/>
              <a:t>29-08-19</a:t>
            </a:fld>
            <a:endParaRPr lang="fr-BE"/>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BE"/>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BE"/>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3AEF08-5B0C-4468-9331-A5D0D34A1099}" type="slidenum">
              <a:rPr lang="fr-BE" smtClean="0"/>
              <a:t>‹N°›</a:t>
            </a:fld>
            <a:endParaRPr lang="fr-BE"/>
          </a:p>
        </p:txBody>
      </p:sp>
    </p:spTree>
    <p:extLst>
      <p:ext uri="{BB962C8B-B14F-4D97-AF65-F5344CB8AC3E}">
        <p14:creationId xmlns:p14="http://schemas.microsoft.com/office/powerpoint/2010/main" val="3874897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fr.wikipedia.org/wiki/R%C3%A9tropropagation"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fr.wikipedia.org/wiki/R%C3%A9tropropagation"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lemagit.fr/definition/Reseau-neuronal-convolutif" TargetMode="External"/><Relationship Id="rId2" Type="http://schemas.openxmlformats.org/officeDocument/2006/relationships/slide" Target="../slides/slide21.xml"/><Relationship Id="rId1" Type="http://schemas.openxmlformats.org/officeDocument/2006/relationships/notesMaster" Target="../notesMasters/notesMaster1.xml"/><Relationship Id="rId5" Type="http://schemas.openxmlformats.org/officeDocument/2006/relationships/hyperlink" Target="https://whatis.techtarget.com/fr/definition/Jeu-de-donnees" TargetMode="External"/><Relationship Id="rId4" Type="http://schemas.openxmlformats.org/officeDocument/2006/relationships/hyperlink" Target="https://whatis.techtarget.com/fr/definition/Reseaux-deconvolutifs-reseaux-neuronaux-deconvolutifs"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fr.wikipedia.org/wiki/Abandon_(r%C3%A9seaux_neuronaux)" TargetMode="External"/><Relationship Id="rId2" Type="http://schemas.openxmlformats.org/officeDocument/2006/relationships/slide" Target="../slides/slide25.xml"/><Relationship Id="rId1" Type="http://schemas.openxmlformats.org/officeDocument/2006/relationships/notesMaster" Target="../notesMasters/notesMaster1.xml"/><Relationship Id="rId5" Type="http://schemas.openxmlformats.org/officeDocument/2006/relationships/hyperlink" Target="https://fr.wikipedia.org/wiki/R%C3%A9seau_neuronal_convolutif#cite_note-goodfellow_ch7-32" TargetMode="External"/><Relationship Id="rId4" Type="http://schemas.openxmlformats.org/officeDocument/2006/relationships/hyperlink" Target="https://fr.wikipedia.org/wiki/R%C3%A9seau_neuronal_convolutif#cite_note-33"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fr.wikipedia.org/wiki/Esp%C3%A9rance_math%C3%A9matique"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fr.wikipedia.org/wiki/R%C3%A9seau_de_neurone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fr.wikipedia.org/wiki/R%C3%A9seau_de_neurone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4</a:t>
            </a:fld>
            <a:endParaRPr lang="fr-BE"/>
          </a:p>
        </p:txBody>
      </p:sp>
    </p:spTree>
    <p:extLst>
      <p:ext uri="{BB962C8B-B14F-4D97-AF65-F5344CB8AC3E}">
        <p14:creationId xmlns:p14="http://schemas.microsoft.com/office/powerpoint/2010/main" val="30966489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base de données </a:t>
            </a:r>
            <a:r>
              <a:rPr lang="fr-BE" i="1" dirty="0"/>
              <a:t>MNIST</a:t>
            </a:r>
            <a:r>
              <a:rPr lang="fr-BE" dirty="0"/>
              <a:t> pour </a:t>
            </a:r>
            <a:r>
              <a:rPr lang="fr-BE" dirty="0" err="1"/>
              <a:t>Modified</a:t>
            </a:r>
            <a:r>
              <a:rPr lang="fr-BE" dirty="0"/>
              <a:t> ou Mixed National Institute of Standards and </a:t>
            </a:r>
            <a:r>
              <a:rPr lang="fr-BE" dirty="0" err="1"/>
              <a:t>Technology</a:t>
            </a:r>
            <a:r>
              <a:rPr lang="fr-BE" dirty="0"/>
              <a:t>, est une base de données de chiffres écrits à la main.</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13</a:t>
            </a:fld>
            <a:endParaRPr lang="fr-BE"/>
          </a:p>
        </p:txBody>
      </p:sp>
    </p:spTree>
    <p:extLst>
      <p:ext uri="{BB962C8B-B14F-4D97-AF65-F5344CB8AC3E}">
        <p14:creationId xmlns:p14="http://schemas.microsoft.com/office/powerpoint/2010/main" val="37989984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b="1" dirty="0"/>
              <a:t>Rétropropagation</a:t>
            </a:r>
          </a:p>
          <a:p>
            <a:r>
              <a:rPr lang="fr-BE" dirty="0"/>
              <a:t>La </a:t>
            </a:r>
            <a:r>
              <a:rPr lang="fr-BE" dirty="0">
                <a:hlinkClick r:id="rId3" tooltip="Rétropropagation"/>
              </a:rPr>
              <a:t>rétropropagation</a:t>
            </a:r>
            <a:r>
              <a:rPr lang="fr-BE" dirty="0"/>
              <a:t> consiste à </a:t>
            </a:r>
            <a:r>
              <a:rPr lang="fr-BE" dirty="0" err="1"/>
              <a:t>rétropropager</a:t>
            </a:r>
            <a:r>
              <a:rPr lang="fr-BE" dirty="0"/>
              <a:t> l'erreur commise par un neurone à ses synapses et aux neurones qui y sont reliés. Pour les réseaux de neurones, on utilise habituellement la </a:t>
            </a:r>
            <a:r>
              <a:rPr lang="fr-BE" i="1" dirty="0"/>
              <a:t>rétropropagation du gradient de l'erreur</a:t>
            </a:r>
            <a:r>
              <a:rPr lang="fr-BE" dirty="0"/>
              <a:t>, qui consiste à corriger les erreurs selon l'importance des éléments qui ont justement participé à la réalisation de ces erreurs : les poids synaptiques qui contribuent à engendrer une erreur importante se verront modifiés de manière plus significative que les poids qui ont engendré une erreur marginale. </a:t>
            </a:r>
          </a:p>
          <a:p>
            <a:r>
              <a:rPr lang="fr-BE" dirty="0"/>
              <a:t>La phase d’apprentissage repose intégralement sur la « </a:t>
            </a:r>
            <a:r>
              <a:rPr lang="fr-BE" b="1" dirty="0"/>
              <a:t>descente de gradient</a:t>
            </a:r>
            <a:r>
              <a:rPr lang="fr-BE" dirty="0"/>
              <a:t>« .</a:t>
            </a:r>
          </a:p>
          <a:p>
            <a:r>
              <a:rPr lang="fr-BE" dirty="0"/>
              <a:t>Suite à l’évaluation d’une entrée par le réseau de neurones, on peut la comparer à la réponse attendue et dire de combien est-ce qu’il s’est trompé. S’il prédit 0.7 et qu’on attendait 1, son erreur est calculée soit avec une norme </a:t>
            </a:r>
            <a:r>
              <a:rPr lang="fr-BE" sz="1200" i="1" kern="1200" dirty="0">
                <a:solidFill>
                  <a:schemeClr val="tx1"/>
                </a:solidFill>
                <a:effectLst/>
                <a:latin typeface="+mn-lt"/>
                <a:ea typeface="+mn-ea"/>
                <a:cs typeface="+mn-cs"/>
              </a:rPr>
              <a:t>L</a:t>
            </a:r>
            <a:r>
              <a:rPr lang="fr-BE" sz="1200" kern="1200" dirty="0">
                <a:solidFill>
                  <a:schemeClr val="tx1"/>
                </a:solidFill>
                <a:effectLst/>
                <a:latin typeface="+mn-lt"/>
                <a:ea typeface="+mn-ea"/>
                <a:cs typeface="+mn-cs"/>
              </a:rPr>
              <a:t>1</a:t>
            </a:r>
            <a:r>
              <a:rPr lang="fr-BE" dirty="0"/>
              <a:t> ou </a:t>
            </a:r>
            <a:r>
              <a:rPr lang="fr-BE" sz="1200" i="1" kern="1200" dirty="0">
                <a:solidFill>
                  <a:schemeClr val="tx1"/>
                </a:solidFill>
                <a:effectLst/>
                <a:latin typeface="+mn-lt"/>
                <a:ea typeface="+mn-ea"/>
                <a:cs typeface="+mn-cs"/>
              </a:rPr>
              <a:t>L</a:t>
            </a:r>
            <a:r>
              <a:rPr lang="fr-BE" sz="1200" kern="1200" dirty="0">
                <a:solidFill>
                  <a:schemeClr val="tx1"/>
                </a:solidFill>
                <a:effectLst/>
                <a:latin typeface="+mn-lt"/>
                <a:ea typeface="+mn-ea"/>
                <a:cs typeface="+mn-cs"/>
              </a:rPr>
              <a:t>2,</a:t>
            </a:r>
            <a:endParaRPr lang="fr-BE" dirty="0"/>
          </a:p>
          <a:p>
            <a:r>
              <a:rPr lang="fr-BE" dirty="0"/>
              <a:t>On met alors les poids à jour un par un à partir de cet écart, en partant de la fin et en remontant. Toute cette phase sera justifiée dans la partie 5, mais on peut déjà dire qu’elle s’appuie sur… les </a:t>
            </a:r>
            <a:r>
              <a:rPr lang="fr-BE" b="1" dirty="0"/>
              <a:t>dérivées partielles</a:t>
            </a:r>
            <a:r>
              <a:rPr lang="fr-BE" dirty="0"/>
              <a:t>… (pour évaluer l’impact d’un changement de poids sur notre erreur).</a:t>
            </a:r>
          </a:p>
          <a:p>
            <a:r>
              <a:rPr lang="fr-BE" b="1" dirty="0"/>
              <a:t>Rétropropagation du gradient, une manière d’apprendre par l’expérience</a:t>
            </a:r>
          </a:p>
          <a:p>
            <a:r>
              <a:rPr lang="fr-BE" dirty="0"/>
              <a:t>Parlons à présent du nerf de la guerre des perceptrons multicouches, ce qui rend possible l’apprentissage : le système de mise à jour des poids pour adapter le modèle aux données i.e. la </a:t>
            </a:r>
            <a:r>
              <a:rPr lang="fr-BE" b="1" dirty="0"/>
              <a:t>descente de gradient</a:t>
            </a:r>
            <a:r>
              <a:rPr lang="fr-BE" dirty="0"/>
              <a:t>.</a:t>
            </a:r>
          </a:p>
          <a:p>
            <a:r>
              <a:rPr lang="fr-BE" dirty="0"/>
              <a:t>En effet, les </a:t>
            </a:r>
            <a:r>
              <a:rPr lang="fr-BE" b="1" dirty="0"/>
              <a:t>poids</a:t>
            </a:r>
            <a:r>
              <a:rPr lang="fr-BE" dirty="0"/>
              <a:t> (et le biais) sont </a:t>
            </a:r>
            <a:r>
              <a:rPr lang="fr-BE" b="1" dirty="0"/>
              <a:t>les seules variables</a:t>
            </a:r>
            <a:r>
              <a:rPr lang="fr-BE" dirty="0"/>
              <a:t>, au final, du perceptron, un fois l’architecture mise en place (neurones, couches, vitesse d’apprentissage…).</a:t>
            </a:r>
          </a:p>
          <a:p>
            <a:endParaRPr lang="fr-BE" b="1" dirty="0"/>
          </a:p>
          <a:p>
            <a:r>
              <a:rPr lang="fr-BE" b="1" dirty="0"/>
              <a:t>taux d’apprentissage</a:t>
            </a:r>
            <a:r>
              <a:rPr lang="fr-BE" dirty="0"/>
              <a:t>, qui nous permet de faire varier la vitesse de correction. </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19</a:t>
            </a:fld>
            <a:endParaRPr lang="fr-BE"/>
          </a:p>
        </p:txBody>
      </p:sp>
    </p:spTree>
    <p:extLst>
      <p:ext uri="{BB962C8B-B14F-4D97-AF65-F5344CB8AC3E}">
        <p14:creationId xmlns:p14="http://schemas.microsoft.com/office/powerpoint/2010/main" val="4085896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b="1" dirty="0"/>
              <a:t>Rétropropagation</a:t>
            </a:r>
          </a:p>
          <a:p>
            <a:r>
              <a:rPr lang="fr-BE" dirty="0"/>
              <a:t>La </a:t>
            </a:r>
            <a:r>
              <a:rPr lang="fr-BE" dirty="0">
                <a:hlinkClick r:id="rId3" tooltip="Rétropropagation"/>
              </a:rPr>
              <a:t>rétropropagation</a:t>
            </a:r>
            <a:r>
              <a:rPr lang="fr-BE" dirty="0"/>
              <a:t> consiste à </a:t>
            </a:r>
            <a:r>
              <a:rPr lang="fr-BE" dirty="0" err="1"/>
              <a:t>rétropropager</a:t>
            </a:r>
            <a:r>
              <a:rPr lang="fr-BE" dirty="0"/>
              <a:t> l'erreur commise par un neurone à ses synapses et aux neurones qui y sont reliés. Pour les réseaux de neurones, on utilise habituellement la </a:t>
            </a:r>
            <a:r>
              <a:rPr lang="fr-BE" i="1" dirty="0"/>
              <a:t>rétropropagation du gradient de l'erreur</a:t>
            </a:r>
            <a:r>
              <a:rPr lang="fr-BE" dirty="0"/>
              <a:t>, qui consiste à corriger les erreurs selon l'importance des éléments qui ont justement participé à la réalisation de ces erreurs : les poids synaptiques qui contribuent à engendrer une erreur importante se verront modifiés de manière plus significative que les poids qui ont engendré une erreur marginale. </a:t>
            </a:r>
          </a:p>
          <a:p>
            <a:r>
              <a:rPr lang="fr-BE" dirty="0"/>
              <a:t>La phase d’apprentissage repose intégralement sur la « </a:t>
            </a:r>
            <a:r>
              <a:rPr lang="fr-BE" b="1" dirty="0"/>
              <a:t>descente de gradient</a:t>
            </a:r>
            <a:r>
              <a:rPr lang="fr-BE" dirty="0"/>
              <a:t>« .</a:t>
            </a:r>
          </a:p>
          <a:p>
            <a:r>
              <a:rPr lang="fr-BE" dirty="0"/>
              <a:t>Suite à l’évaluation d’une entrée par le réseau de neurones, on peut la comparer à la réponse attendue et dire de combien est-ce qu’il s’est trompé. S’il prédit 0.7 et qu’on attendait 1, son erreur est calculée soit avec une norme </a:t>
            </a:r>
            <a:r>
              <a:rPr lang="fr-BE" sz="1200" i="1" kern="1200" dirty="0">
                <a:solidFill>
                  <a:schemeClr val="tx1"/>
                </a:solidFill>
                <a:effectLst/>
                <a:latin typeface="+mn-lt"/>
                <a:ea typeface="+mn-ea"/>
                <a:cs typeface="+mn-cs"/>
              </a:rPr>
              <a:t>L</a:t>
            </a:r>
            <a:r>
              <a:rPr lang="fr-BE" sz="1200" kern="1200" dirty="0">
                <a:solidFill>
                  <a:schemeClr val="tx1"/>
                </a:solidFill>
                <a:effectLst/>
                <a:latin typeface="+mn-lt"/>
                <a:ea typeface="+mn-ea"/>
                <a:cs typeface="+mn-cs"/>
              </a:rPr>
              <a:t>1</a:t>
            </a:r>
            <a:r>
              <a:rPr lang="fr-BE" dirty="0"/>
              <a:t> ou </a:t>
            </a:r>
            <a:r>
              <a:rPr lang="fr-BE" sz="1200" i="1" kern="1200" dirty="0">
                <a:solidFill>
                  <a:schemeClr val="tx1"/>
                </a:solidFill>
                <a:effectLst/>
                <a:latin typeface="+mn-lt"/>
                <a:ea typeface="+mn-ea"/>
                <a:cs typeface="+mn-cs"/>
              </a:rPr>
              <a:t>L</a:t>
            </a:r>
            <a:r>
              <a:rPr lang="fr-BE" sz="1200" kern="1200" dirty="0">
                <a:solidFill>
                  <a:schemeClr val="tx1"/>
                </a:solidFill>
                <a:effectLst/>
                <a:latin typeface="+mn-lt"/>
                <a:ea typeface="+mn-ea"/>
                <a:cs typeface="+mn-cs"/>
              </a:rPr>
              <a:t>2,</a:t>
            </a:r>
            <a:endParaRPr lang="fr-BE" dirty="0"/>
          </a:p>
          <a:p>
            <a:r>
              <a:rPr lang="fr-BE" dirty="0"/>
              <a:t>On met alors les poids à jour un par un à partir de cet écart, en partant de la fin et en remontant. Toute cette phase sera justifiée dans la partie 5, mais on peut déjà dire qu’elle s’appuie sur… les </a:t>
            </a:r>
            <a:r>
              <a:rPr lang="fr-BE" b="1" dirty="0"/>
              <a:t>dérivées partielles</a:t>
            </a:r>
            <a:r>
              <a:rPr lang="fr-BE" dirty="0"/>
              <a:t>… (pour évaluer l’impact d’un changement de poids sur notre erreur).</a:t>
            </a:r>
          </a:p>
          <a:p>
            <a:r>
              <a:rPr lang="fr-BE" b="1" dirty="0"/>
              <a:t>Rétropropagation du gradient, une manière d’apprendre par l’expérience</a:t>
            </a:r>
          </a:p>
          <a:p>
            <a:r>
              <a:rPr lang="fr-BE" dirty="0"/>
              <a:t>Parlons à présent du nerf de la guerre des perceptrons multicouches, ce qui rend possible l’apprentissage : le système de mise à jour des poids pour adapter le modèle aux données i.e. la </a:t>
            </a:r>
            <a:r>
              <a:rPr lang="fr-BE" b="1" dirty="0"/>
              <a:t>descente de gradient</a:t>
            </a:r>
            <a:r>
              <a:rPr lang="fr-BE" dirty="0"/>
              <a:t>.</a:t>
            </a:r>
          </a:p>
          <a:p>
            <a:r>
              <a:rPr lang="fr-BE" dirty="0"/>
              <a:t>En effet, les </a:t>
            </a:r>
            <a:r>
              <a:rPr lang="fr-BE" b="1" dirty="0"/>
              <a:t>poids</a:t>
            </a:r>
            <a:r>
              <a:rPr lang="fr-BE" dirty="0"/>
              <a:t> (et le biais) sont </a:t>
            </a:r>
            <a:r>
              <a:rPr lang="fr-BE" b="1" dirty="0"/>
              <a:t>les seules variables</a:t>
            </a:r>
            <a:r>
              <a:rPr lang="fr-BE" dirty="0"/>
              <a:t>, au final, du perceptron, un fois l’architecture mise en place (neurones, couches, vitesse d’apprentissage…).</a:t>
            </a:r>
          </a:p>
          <a:p>
            <a:endParaRPr lang="fr-BE" b="1" dirty="0"/>
          </a:p>
          <a:p>
            <a:r>
              <a:rPr lang="fr-BE" b="1" dirty="0"/>
              <a:t>taux d’apprentissage</a:t>
            </a:r>
            <a:r>
              <a:rPr lang="fr-BE" dirty="0"/>
              <a:t>, qui nous permet de faire varier la vitesse de correction. </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20</a:t>
            </a:fld>
            <a:endParaRPr lang="fr-BE"/>
          </a:p>
        </p:txBody>
      </p:sp>
    </p:spTree>
    <p:extLst>
      <p:ext uri="{BB962C8B-B14F-4D97-AF65-F5344CB8AC3E}">
        <p14:creationId xmlns:p14="http://schemas.microsoft.com/office/powerpoint/2010/main" val="8721426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Le générateur est un type de </a:t>
            </a:r>
            <a:r>
              <a:rPr lang="fr-BE" dirty="0">
                <a:hlinkClick r:id="rId3"/>
              </a:rPr>
              <a:t>réseau neuronal convolutif</a:t>
            </a:r>
            <a:r>
              <a:rPr lang="fr-BE" dirty="0"/>
              <a:t> qui crée de nouvelles instances d'un objet. Le discriminateur est un type de </a:t>
            </a:r>
            <a:r>
              <a:rPr lang="fr-BE" dirty="0">
                <a:hlinkClick r:id="rId4"/>
              </a:rPr>
              <a:t>réseau neuronal </a:t>
            </a:r>
            <a:r>
              <a:rPr lang="fr-BE" dirty="0" err="1">
                <a:hlinkClick r:id="rId4"/>
              </a:rPr>
              <a:t>déconvolutif</a:t>
            </a:r>
            <a:r>
              <a:rPr lang="fr-BE" dirty="0"/>
              <a:t> qui détermine l'authenticité de cet objet ou son appartenance à un </a:t>
            </a:r>
            <a:r>
              <a:rPr lang="fr-BE" dirty="0">
                <a:hlinkClick r:id="rId5"/>
              </a:rPr>
              <a:t>jeu de données</a:t>
            </a:r>
            <a:r>
              <a:rPr lang="fr-BE" dirty="0"/>
              <a:t>.</a:t>
            </a:r>
          </a:p>
          <a:p>
            <a:endParaRPr lang="fr-BE" dirty="0"/>
          </a:p>
          <a:p>
            <a:r>
              <a:rPr lang="fr-BE" sz="1200" kern="1200" dirty="0">
                <a:solidFill>
                  <a:schemeClr val="tx1"/>
                </a:solidFill>
                <a:effectLst/>
                <a:latin typeface="+mn-lt"/>
                <a:ea typeface="+mn-ea"/>
                <a:cs typeface="+mn-cs"/>
              </a:rPr>
              <a:t>Il permet de ne pas biaiser le réseau d’entrée afin que le réseau apprenne plus efficacement </a:t>
            </a:r>
          </a:p>
          <a:p>
            <a:r>
              <a:rPr lang="fr-BE" sz="1200" kern="1200" dirty="0">
                <a:solidFill>
                  <a:schemeClr val="tx1"/>
                </a:solidFill>
                <a:effectLst/>
                <a:latin typeface="+mn-lt"/>
                <a:ea typeface="+mn-ea"/>
                <a:cs typeface="+mn-cs"/>
              </a:rPr>
              <a:t>Ce bruit permet d'avoir une entrée aléatoire structurée. Grâce à sa structure imposée, on peut prendre un point dans l'espace de la distribution et on est sûr d'avoir un résultat qui ressemble à quelque chose. Ça permet aussi d'avoir un générateur non déterministe. Vu que les points dans la distribution sont quasi infinis, on est certain que G aura toujours un input différent et donc une sortie toujours différente.</a:t>
            </a:r>
          </a:p>
          <a:p>
            <a:endParaRPr lang="fr-BE" dirty="0"/>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21</a:t>
            </a:fld>
            <a:endParaRPr lang="fr-BE"/>
          </a:p>
        </p:txBody>
      </p:sp>
    </p:spTree>
    <p:extLst>
      <p:ext uri="{BB962C8B-B14F-4D97-AF65-F5344CB8AC3E}">
        <p14:creationId xmlns:p14="http://schemas.microsoft.com/office/powerpoint/2010/main" val="39452608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dirty="0"/>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22</a:t>
            </a:fld>
            <a:endParaRPr lang="fr-BE"/>
          </a:p>
        </p:txBody>
      </p:sp>
    </p:spTree>
    <p:extLst>
      <p:ext uri="{BB962C8B-B14F-4D97-AF65-F5344CB8AC3E}">
        <p14:creationId xmlns:p14="http://schemas.microsoft.com/office/powerpoint/2010/main" val="3364287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b="1" dirty="0"/>
              <a:t>Dropout</a:t>
            </a:r>
          </a:p>
          <a:p>
            <a:r>
              <a:rPr lang="fr-BE" dirty="0"/>
              <a:t>La méthode du </a:t>
            </a:r>
            <a:r>
              <a:rPr lang="fr-BE" dirty="0">
                <a:hlinkClick r:id="rId3" tooltip="Abandon (réseaux neuronaux)"/>
              </a:rPr>
              <a:t>dropout</a:t>
            </a:r>
            <a:r>
              <a:rPr lang="fr-BE" baseline="30000" dirty="0">
                <a:hlinkClick r:id="rId4"/>
              </a:rPr>
              <a:t>33</a:t>
            </a:r>
            <a:r>
              <a:rPr lang="fr-BE" dirty="0"/>
              <a:t> consiste à « désactiver » des sorties de neurones aléatoirement (avec une probabilité prédéfinie, par exemple 0.5 pour les couches cachées et 0.8 pour la couche d'entrée) pendant la phase d'apprentissage. Cela revient à simuler un ensemble de modèles différents (</a:t>
            </a:r>
            <a:r>
              <a:rPr lang="fr-BE" i="1" dirty="0"/>
              <a:t>bagging</a:t>
            </a:r>
            <a:r>
              <a:rPr lang="fr-BE" dirty="0"/>
              <a:t>) et à les apprendre conjointement (bien qu'aucun ne soit appris de bout en bout). Chaque neurone étant possiblement inactif pendant une itération d'apprentissage, cela force chaque unité à « bien apprendre » indépendamment des autres et évite ainsi la « </a:t>
            </a:r>
            <a:r>
              <a:rPr lang="fr-BE" dirty="0" err="1"/>
              <a:t>co-adaptation</a:t>
            </a:r>
            <a:r>
              <a:rPr lang="fr-BE" dirty="0"/>
              <a:t> »</a:t>
            </a:r>
            <a:r>
              <a:rPr lang="fr-BE" baseline="30000" dirty="0">
                <a:hlinkClick r:id="rId5"/>
              </a:rPr>
              <a:t>32</a:t>
            </a:r>
            <a:r>
              <a:rPr lang="fr-BE" dirty="0"/>
              <a:t>. Le dropout peut permettre une accélération de l'apprentissage. </a:t>
            </a:r>
          </a:p>
          <a:p>
            <a:r>
              <a:rPr lang="fr-BE" dirty="0"/>
              <a:t>En phase de test, les auteurs proposent de pondérer chaque poids appris par sa probabilité d'activation pendant l'apprentissage. Pour un dropout avec un probabilité 0.5 par exemple, cela revient à diviser les poids par deux</a:t>
            </a:r>
            <a:r>
              <a:rPr lang="fr-BE" baseline="30000" dirty="0">
                <a:hlinkClick r:id="rId5"/>
              </a:rPr>
              <a:t>32</a:t>
            </a:r>
            <a:r>
              <a:rPr lang="fr-BE" dirty="0"/>
              <a:t>. </a:t>
            </a:r>
          </a:p>
          <a:p>
            <a:r>
              <a:rPr lang="fr-BE" dirty="0"/>
              <a:t>La technique du dropout est notamment utilisée dans les systèmes de reconnaissance d'image, de voix, le classement de documents et sur des problèmes de calculs en biologie. </a:t>
            </a:r>
          </a:p>
          <a:p>
            <a:endParaRPr lang="fr-BE" dirty="0"/>
          </a:p>
          <a:p>
            <a:r>
              <a:rPr lang="fr-BE" b="1" dirty="0" err="1"/>
              <a:t>ReLU</a:t>
            </a:r>
            <a:r>
              <a:rPr lang="fr-BE" b="1" dirty="0"/>
              <a:t> ( </a:t>
            </a:r>
            <a:r>
              <a:rPr lang="fr-BE" b="1" dirty="0" err="1"/>
              <a:t>Rectified</a:t>
            </a:r>
            <a:r>
              <a:rPr lang="fr-BE" b="1" dirty="0"/>
              <a:t> </a:t>
            </a:r>
            <a:r>
              <a:rPr lang="fr-BE" b="1" dirty="0" err="1"/>
              <a:t>Linear</a:t>
            </a:r>
            <a:r>
              <a:rPr lang="fr-BE" b="1" dirty="0"/>
              <a:t> Unit ) :</a:t>
            </a:r>
            <a:r>
              <a:rPr lang="fr-BE" dirty="0"/>
              <a:t> Ce sont les fonctions les plus populaires de nos jours. Elles permettent un entrainement plus rapide comparé aux fonctions </a:t>
            </a:r>
            <a:r>
              <a:rPr lang="fr-BE" dirty="0" err="1"/>
              <a:t>sigmoid</a:t>
            </a:r>
            <a:r>
              <a:rPr lang="fr-BE" dirty="0"/>
              <a:t> et </a:t>
            </a:r>
            <a:r>
              <a:rPr lang="fr-BE" dirty="0" err="1"/>
              <a:t>tanh</a:t>
            </a:r>
            <a:r>
              <a:rPr lang="fr-BE" dirty="0"/>
              <a:t>, étant plus légères. Attention au phénomène de ‘</a:t>
            </a:r>
            <a:r>
              <a:rPr lang="fr-BE" dirty="0" err="1"/>
              <a:t>Dying</a:t>
            </a:r>
            <a:r>
              <a:rPr lang="fr-BE" dirty="0"/>
              <a:t> </a:t>
            </a:r>
            <a:r>
              <a:rPr lang="fr-BE" dirty="0" err="1"/>
              <a:t>ReLU</a:t>
            </a:r>
            <a:r>
              <a:rPr lang="fr-BE" dirty="0"/>
              <a:t>’, auquel on préférera les variations de </a:t>
            </a:r>
            <a:r>
              <a:rPr lang="fr-BE" dirty="0" err="1"/>
              <a:t>ReLU</a:t>
            </a:r>
            <a:r>
              <a:rPr lang="fr-BE" dirty="0"/>
              <a:t>. Plus d’informations en fin d’article. Très utilisé pour les CNN, RBM, et les réseaux de multi perceptron. Intervalle de sortie (0;+∞).</a:t>
            </a:r>
          </a:p>
          <a:p>
            <a:endParaRPr lang="fr-BE" dirty="0"/>
          </a:p>
          <a:p>
            <a:r>
              <a:rPr lang="fr-BE" b="1" dirty="0" err="1"/>
              <a:t>Leaky</a:t>
            </a:r>
            <a:r>
              <a:rPr lang="fr-BE" b="1" dirty="0"/>
              <a:t> </a:t>
            </a:r>
            <a:r>
              <a:rPr lang="fr-BE" b="1" dirty="0" err="1"/>
              <a:t>ReLU</a:t>
            </a:r>
            <a:r>
              <a:rPr lang="fr-BE" b="1" dirty="0"/>
              <a:t> :</a:t>
            </a:r>
            <a:r>
              <a:rPr lang="fr-BE" dirty="0"/>
              <a:t> La Leakey Relu permet d’ajouter une variante pour les nombres négatifs, ainsi les neurones ne meurent jamais. Ils entrent dans un long coma mais on toujours la chance de se réveiller à un moment donné. Intervalle de sortie (-∞;+∞).</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25</a:t>
            </a:fld>
            <a:endParaRPr lang="fr-BE"/>
          </a:p>
        </p:txBody>
      </p:sp>
    </p:spTree>
    <p:extLst>
      <p:ext uri="{BB962C8B-B14F-4D97-AF65-F5344CB8AC3E}">
        <p14:creationId xmlns:p14="http://schemas.microsoft.com/office/powerpoint/2010/main" val="29403931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H : Entropie de Shannon</a:t>
            </a:r>
          </a:p>
          <a:p>
            <a:r>
              <a:rPr lang="fr-BE" dirty="0"/>
              <a:t>Entropie conjointe</a:t>
            </a:r>
          </a:p>
          <a:p>
            <a:r>
              <a:rPr lang="fr-BE" dirty="0">
                <a:effectLst/>
              </a:rPr>
              <a:t>E </a:t>
            </a:r>
            <a:r>
              <a:rPr lang="fr-BE" dirty="0"/>
              <a:t>désigne l'</a:t>
            </a:r>
            <a:r>
              <a:rPr lang="fr-BE" dirty="0">
                <a:hlinkClick r:id="rId3"/>
              </a:rPr>
              <a:t>espérance mathématique</a:t>
            </a:r>
            <a:endParaRPr lang="fr-BE" dirty="0"/>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26</a:t>
            </a:fld>
            <a:endParaRPr lang="fr-BE"/>
          </a:p>
        </p:txBody>
      </p:sp>
    </p:spTree>
    <p:extLst>
      <p:ext uri="{BB962C8B-B14F-4D97-AF65-F5344CB8AC3E}">
        <p14:creationId xmlns:p14="http://schemas.microsoft.com/office/powerpoint/2010/main" val="1749178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BE" altLang="fr-FR" sz="12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 Dendrites = inputs et axones = outputs</a:t>
            </a:r>
            <a:endParaRPr kumimoji="0" lang="fr-BE" altLang="fr-FR" sz="1200" b="0" i="0" u="none" strike="noStrike" cap="none" normalizeH="0" baseline="0" dirty="0">
              <a:ln>
                <a:noFill/>
              </a:ln>
              <a:solidFill>
                <a:schemeClr val="accent1">
                  <a:lumMod val="50000"/>
                </a:schemeClr>
              </a:solidFill>
              <a:effectLst/>
              <a:latin typeface="Arial" panose="020B0604020202020204" pitchFamily="34" charset="0"/>
            </a:endParaRPr>
          </a:p>
          <a:p>
            <a:endParaRPr lang="fr-BE" dirty="0"/>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5</a:t>
            </a:fld>
            <a:endParaRPr lang="fr-BE"/>
          </a:p>
        </p:txBody>
      </p:sp>
    </p:spTree>
    <p:extLst>
      <p:ext uri="{BB962C8B-B14F-4D97-AF65-F5344CB8AC3E}">
        <p14:creationId xmlns:p14="http://schemas.microsoft.com/office/powerpoint/2010/main" val="3504615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u="none" dirty="0"/>
              <a:t>C’est </a:t>
            </a:r>
            <a:r>
              <a:rPr lang="fr-BE" sz="1200" u="none" kern="1200" dirty="0">
                <a:solidFill>
                  <a:schemeClr val="tx1"/>
                </a:solidFill>
                <a:latin typeface="+mn-lt"/>
                <a:ea typeface="+mn-ea"/>
                <a:cs typeface="+mn-cs"/>
              </a:rPr>
              <a:t>le </a:t>
            </a:r>
            <a:r>
              <a:rPr lang="fr-BE" sz="1200" u="none" kern="1200" dirty="0">
                <a:solidFill>
                  <a:schemeClr val="tx1"/>
                </a:solidFill>
                <a:latin typeface="+mn-lt"/>
                <a:ea typeface="+mn-ea"/>
                <a:cs typeface="+mn-cs"/>
                <a:hlinkClick r:id="rId3" tooltip="Réseau de neurones">
                  <a:extLst>
                    <a:ext uri="{A12FA001-AC4F-418D-AE19-62706E023703}">
                      <ahyp:hlinkClr xmlns:ahyp="http://schemas.microsoft.com/office/drawing/2018/hyperlinkcolor" val="tx"/>
                    </a:ext>
                  </a:extLst>
                </a:hlinkClick>
              </a:rPr>
              <a:t>réseau de neurones</a:t>
            </a:r>
            <a:r>
              <a:rPr lang="fr-BE" sz="1200" u="none" kern="1200" dirty="0">
                <a:solidFill>
                  <a:schemeClr val="tx1"/>
                </a:solidFill>
                <a:latin typeface="+mn-lt"/>
                <a:ea typeface="+mn-ea"/>
                <a:cs typeface="+mn-cs"/>
              </a:rPr>
              <a:t> le plus simple.</a:t>
            </a:r>
          </a:p>
          <a:p>
            <a:r>
              <a:rPr lang="fr-BE" dirty="0"/>
              <a:t>Des signaux </a:t>
            </a:r>
            <a:r>
              <a:rPr lang="fr-BE" sz="1200" i="1" kern="1200" dirty="0">
                <a:solidFill>
                  <a:schemeClr val="tx1"/>
                </a:solidFill>
                <a:effectLst/>
                <a:latin typeface="+mn-lt"/>
                <a:ea typeface="+mn-ea"/>
                <a:cs typeface="+mn-cs"/>
              </a:rPr>
              <a:t>x1</a:t>
            </a:r>
            <a:r>
              <a:rPr lang="fr-BE" sz="1200" kern="1200" dirty="0">
                <a:solidFill>
                  <a:schemeClr val="tx1"/>
                </a:solidFill>
                <a:effectLst/>
                <a:latin typeface="+mn-lt"/>
                <a:ea typeface="+mn-ea"/>
                <a:cs typeface="+mn-cs"/>
              </a:rPr>
              <a:t>,</a:t>
            </a:r>
            <a:r>
              <a:rPr lang="fr-BE" sz="1200" i="1" kern="1200" dirty="0">
                <a:solidFill>
                  <a:schemeClr val="tx1"/>
                </a:solidFill>
                <a:effectLst/>
                <a:latin typeface="+mn-lt"/>
                <a:ea typeface="+mn-ea"/>
                <a:cs typeface="+mn-cs"/>
              </a:rPr>
              <a:t>x2</a:t>
            </a:r>
            <a:r>
              <a:rPr lang="fr-BE" sz="1200" kern="1200" dirty="0">
                <a:solidFill>
                  <a:schemeClr val="tx1"/>
                </a:solidFill>
                <a:effectLst/>
                <a:latin typeface="+mn-lt"/>
                <a:ea typeface="+mn-ea"/>
                <a:cs typeface="+mn-cs"/>
              </a:rPr>
              <a:t>,</a:t>
            </a:r>
            <a:r>
              <a:rPr lang="fr-BE" sz="1200" i="1" kern="1200" dirty="0">
                <a:solidFill>
                  <a:schemeClr val="tx1"/>
                </a:solidFill>
                <a:effectLst/>
                <a:latin typeface="+mn-lt"/>
                <a:ea typeface="+mn-ea"/>
                <a:cs typeface="+mn-cs"/>
              </a:rPr>
              <a:t>x3</a:t>
            </a:r>
            <a:r>
              <a:rPr lang="fr-BE" dirty="0"/>
              <a:t> arrivent à notre neurone (ils viennent de la couche précédente, donc on peut en déduire qu’elle contient 3 neurones).</a:t>
            </a:r>
          </a:p>
          <a:p>
            <a:r>
              <a:rPr lang="fr-BE" dirty="0"/>
              <a:t>Chaque lien qui amène le signal est pondéré, respectivement </a:t>
            </a:r>
            <a:r>
              <a:rPr lang="fr-BE" sz="1200" i="1" kern="1200" dirty="0">
                <a:solidFill>
                  <a:schemeClr val="tx1"/>
                </a:solidFill>
                <a:effectLst/>
                <a:latin typeface="+mn-lt"/>
                <a:ea typeface="+mn-ea"/>
                <a:cs typeface="+mn-cs"/>
              </a:rPr>
              <a:t>w1</a:t>
            </a:r>
            <a:r>
              <a:rPr lang="fr-BE" sz="1200" kern="1200" dirty="0">
                <a:solidFill>
                  <a:schemeClr val="tx1"/>
                </a:solidFill>
                <a:effectLst/>
                <a:latin typeface="+mn-lt"/>
                <a:ea typeface="+mn-ea"/>
                <a:cs typeface="+mn-cs"/>
              </a:rPr>
              <a:t>,</a:t>
            </a:r>
            <a:r>
              <a:rPr lang="fr-BE" sz="1200" i="1" kern="1200" dirty="0">
                <a:solidFill>
                  <a:schemeClr val="tx1"/>
                </a:solidFill>
                <a:effectLst/>
                <a:latin typeface="+mn-lt"/>
                <a:ea typeface="+mn-ea"/>
                <a:cs typeface="+mn-cs"/>
              </a:rPr>
              <a:t>w2</a:t>
            </a:r>
            <a:r>
              <a:rPr lang="fr-BE" sz="1200" kern="1200" dirty="0">
                <a:solidFill>
                  <a:schemeClr val="tx1"/>
                </a:solidFill>
                <a:effectLst/>
                <a:latin typeface="+mn-lt"/>
                <a:ea typeface="+mn-ea"/>
                <a:cs typeface="+mn-cs"/>
              </a:rPr>
              <a:t>,</a:t>
            </a:r>
            <a:r>
              <a:rPr lang="fr-BE" sz="1200" i="1" kern="1200" dirty="0">
                <a:solidFill>
                  <a:schemeClr val="tx1"/>
                </a:solidFill>
                <a:effectLst/>
                <a:latin typeface="+mn-lt"/>
                <a:ea typeface="+mn-ea"/>
                <a:cs typeface="+mn-cs"/>
              </a:rPr>
              <a:t>w3</a:t>
            </a:r>
            <a:r>
              <a:rPr lang="fr-BE" dirty="0"/>
              <a:t>.</a:t>
            </a:r>
          </a:p>
          <a:p>
            <a:r>
              <a:rPr lang="fr-BE" dirty="0"/>
              <a:t>C’est ce </a:t>
            </a:r>
            <a:r>
              <a:rPr lang="fr-BE" b="1" dirty="0"/>
              <a:t>poids</a:t>
            </a:r>
            <a:r>
              <a:rPr lang="fr-BE" dirty="0"/>
              <a:t> (</a:t>
            </a:r>
            <a:r>
              <a:rPr lang="fr-BE" dirty="0" err="1"/>
              <a:t>weight</a:t>
            </a:r>
            <a:r>
              <a:rPr lang="fr-BE" dirty="0"/>
              <a:t>) qui va être adapté tout au long de l’apprentissage pour permettre au réseau de prédire efficacement (en général il reste entre 0 et 1 ou -1 et 1).</a:t>
            </a:r>
            <a:endParaRPr lang="fr-BE" sz="1200" u="none" kern="1200" dirty="0">
              <a:solidFill>
                <a:schemeClr val="tx1"/>
              </a:solidFill>
              <a:latin typeface="+mn-lt"/>
              <a:ea typeface="+mn-ea"/>
              <a:cs typeface="+mn-cs"/>
            </a:endParaRPr>
          </a:p>
          <a:p>
            <a:r>
              <a:rPr lang="fr-BE" dirty="0"/>
              <a:t>On calcule ensuite la somme de tous ces signaux pondérés (</a:t>
            </a:r>
            <a:r>
              <a:rPr lang="fr-BE" sz="1200" kern="1200" dirty="0">
                <a:solidFill>
                  <a:schemeClr val="tx1"/>
                </a:solidFill>
                <a:effectLst/>
                <a:latin typeface="+mn-lt"/>
                <a:ea typeface="+mn-ea"/>
                <a:cs typeface="+mn-cs"/>
              </a:rPr>
              <a:t>∑</a:t>
            </a:r>
            <a:r>
              <a:rPr lang="fr-BE" sz="1200" i="1" kern="1200" dirty="0" err="1">
                <a:solidFill>
                  <a:schemeClr val="tx1"/>
                </a:solidFill>
                <a:effectLst/>
                <a:latin typeface="+mn-lt"/>
                <a:ea typeface="+mn-ea"/>
                <a:cs typeface="+mn-cs"/>
              </a:rPr>
              <a:t>wi</a:t>
            </a:r>
            <a:r>
              <a:rPr lang="fr-BE" sz="1200" kern="1200" dirty="0" err="1">
                <a:solidFill>
                  <a:schemeClr val="tx1"/>
                </a:solidFill>
                <a:effectLst/>
                <a:latin typeface="+mn-lt"/>
                <a:ea typeface="+mn-ea"/>
                <a:cs typeface="+mn-cs"/>
              </a:rPr>
              <a:t>⋅</a:t>
            </a:r>
            <a:r>
              <a:rPr lang="fr-BE" sz="1200" i="1" kern="1200" dirty="0" err="1">
                <a:solidFill>
                  <a:schemeClr val="tx1"/>
                </a:solidFill>
                <a:effectLst/>
                <a:latin typeface="+mn-lt"/>
                <a:ea typeface="+mn-ea"/>
                <a:cs typeface="+mn-cs"/>
              </a:rPr>
              <a:t>xi</a:t>
            </a:r>
            <a:r>
              <a:rPr lang="fr-BE" dirty="0"/>
              <a:t>) et on ajoute un certain biais </a:t>
            </a:r>
          </a:p>
          <a:p>
            <a:r>
              <a:rPr lang="fr-BE" dirty="0"/>
              <a:t>Ce </a:t>
            </a:r>
            <a:r>
              <a:rPr lang="fr-BE" b="1" dirty="0"/>
              <a:t>biais</a:t>
            </a:r>
            <a:r>
              <a:rPr lang="fr-BE" dirty="0"/>
              <a:t> (</a:t>
            </a:r>
            <a:r>
              <a:rPr lang="fr-BE" dirty="0" err="1"/>
              <a:t>bias</a:t>
            </a:r>
            <a:r>
              <a:rPr lang="fr-BE" dirty="0"/>
              <a:t>) peut être vu comme un neurone externe supplémentaire</a:t>
            </a:r>
          </a:p>
          <a:p>
            <a:r>
              <a:rPr lang="fr-BE" dirty="0"/>
              <a:t>Une fois cette somme calculée, on applique une fonction d’</a:t>
            </a:r>
            <a:r>
              <a:rPr lang="fr-BE" b="1" dirty="0"/>
              <a:t>activation</a:t>
            </a:r>
            <a:r>
              <a:rPr lang="fr-BE" dirty="0"/>
              <a:t> (activation </a:t>
            </a:r>
            <a:r>
              <a:rPr lang="fr-BE" dirty="0" err="1"/>
              <a:t>function</a:t>
            </a:r>
            <a:r>
              <a:rPr lang="fr-BE" dirty="0"/>
              <a:t>) pour obtenir notre signal de sortie. Cette activation représente le seuil à partir duquel un neurone va émettre un signal (s’il a été suffisamment stimulé), et est donc lié au potentiel d’action en biologie.</a:t>
            </a:r>
          </a:p>
          <a:p>
            <a:r>
              <a:rPr lang="fr-BE" dirty="0"/>
              <a:t>es poids sont initialisés au hasard lorsqu’on crée le réseau de neurones. Il en va de même pour le biais</a:t>
            </a:r>
            <a:endParaRPr lang="fr-BE" sz="1200" u="none" kern="1200" dirty="0">
              <a:solidFill>
                <a:schemeClr val="tx1"/>
              </a:solidFill>
              <a:latin typeface="+mn-lt"/>
              <a:ea typeface="+mn-ea"/>
              <a:cs typeface="+mn-cs"/>
            </a:endParaRP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6</a:t>
            </a:fld>
            <a:endParaRPr lang="fr-BE"/>
          </a:p>
        </p:txBody>
      </p:sp>
    </p:spTree>
    <p:extLst>
      <p:ext uri="{BB962C8B-B14F-4D97-AF65-F5344CB8AC3E}">
        <p14:creationId xmlns:p14="http://schemas.microsoft.com/office/powerpoint/2010/main" val="31744795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u="none" dirty="0"/>
              <a:t>C’est </a:t>
            </a:r>
            <a:r>
              <a:rPr lang="fr-BE" sz="1200" u="none" kern="1200" dirty="0">
                <a:solidFill>
                  <a:schemeClr val="tx1"/>
                </a:solidFill>
                <a:latin typeface="+mn-lt"/>
                <a:ea typeface="+mn-ea"/>
                <a:cs typeface="+mn-cs"/>
              </a:rPr>
              <a:t>le </a:t>
            </a:r>
            <a:r>
              <a:rPr lang="fr-BE" sz="1200" u="none" kern="1200" dirty="0">
                <a:solidFill>
                  <a:schemeClr val="tx1"/>
                </a:solidFill>
                <a:latin typeface="+mn-lt"/>
                <a:ea typeface="+mn-ea"/>
                <a:cs typeface="+mn-cs"/>
                <a:hlinkClick r:id="rId3" tooltip="Réseau de neurones">
                  <a:extLst>
                    <a:ext uri="{A12FA001-AC4F-418D-AE19-62706E023703}">
                      <ahyp:hlinkClr xmlns:ahyp="http://schemas.microsoft.com/office/drawing/2018/hyperlinkcolor" val="tx"/>
                    </a:ext>
                  </a:extLst>
                </a:hlinkClick>
              </a:rPr>
              <a:t>réseau de neurones</a:t>
            </a:r>
            <a:r>
              <a:rPr lang="fr-BE" sz="1200" u="none" kern="1200" dirty="0">
                <a:solidFill>
                  <a:schemeClr val="tx1"/>
                </a:solidFill>
                <a:latin typeface="+mn-lt"/>
                <a:ea typeface="+mn-ea"/>
                <a:cs typeface="+mn-cs"/>
              </a:rPr>
              <a:t> le plus simple. Ce type de réseau neuronal ne contient aucun cycle (il s'agit d'un réseau de neurones à propagation avant)</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7</a:t>
            </a:fld>
            <a:endParaRPr lang="fr-BE"/>
          </a:p>
        </p:txBody>
      </p:sp>
    </p:spTree>
    <p:extLst>
      <p:ext uri="{BB962C8B-B14F-4D97-AF65-F5344CB8AC3E}">
        <p14:creationId xmlns:p14="http://schemas.microsoft.com/office/powerpoint/2010/main" val="74608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b="1" dirty="0"/>
              <a:t>Sigmoïde</a:t>
            </a:r>
            <a:r>
              <a:rPr lang="fr-BE" dirty="0"/>
              <a:t> </a:t>
            </a:r>
          </a:p>
          <a:p>
            <a:r>
              <a:rPr lang="fr-BE" dirty="0"/>
              <a:t>                  </a:t>
            </a:r>
          </a:p>
          <a:p>
            <a:r>
              <a:rPr lang="fr-BE" dirty="0"/>
              <a:t>Le but premier de la fonction est de réduire la valeur d'entrée pour la réduire entre 0 et 1. En plus d'exprimer la valeur sous forme de probabilité, si la valeur en entrée est un très grand nombre positif, la fonction convertira cette valeur en une probabilité de 1. A l'inverse, si la valeur en entrée est un très grand nombre négatif, la fonction convertira cette valeur en une probabilité de 0. D'autre part, l'équation de la courbe est telle que, seules les petites valeurs influent réellement sur la variation des valeurs en sortie.</a:t>
            </a:r>
          </a:p>
          <a:p>
            <a:r>
              <a:rPr lang="fr-BE" dirty="0"/>
              <a:t>                  </a:t>
            </a:r>
          </a:p>
          <a:p>
            <a:r>
              <a:rPr lang="fr-BE" dirty="0"/>
              <a:t>L'image ci-dessous représente la fonction Sigmoïde:</a:t>
            </a:r>
          </a:p>
          <a:p>
            <a:r>
              <a:rPr lang="fr-BE" dirty="0"/>
              <a:t>La fonction Sigmoïde a plusieurs </a:t>
            </a:r>
            <a:r>
              <a:rPr lang="fr-BE" dirty="0" err="1"/>
              <a:t>défaults</a:t>
            </a:r>
            <a:r>
              <a:rPr lang="fr-BE" dirty="0"/>
              <a:t>:</a:t>
            </a:r>
          </a:p>
          <a:p>
            <a:r>
              <a:rPr lang="fr-BE" dirty="0">
                <a:effectLst/>
              </a:rPr>
              <a:t>Elle n'est pas centrée sur zéro, c'est à dire que des entrées négatives peuvent engendrer des sorties positives.</a:t>
            </a:r>
          </a:p>
          <a:p>
            <a:r>
              <a:rPr lang="fr-BE" dirty="0">
                <a:effectLst/>
              </a:rPr>
              <a:t>Etant assez plate, elle influe assez faiblement sur les neurones par rapport à d'autres fonctions d'activations. Le résultat est souvent très proche de 0 ou de 1 causant la saturation de certains neurones.</a:t>
            </a:r>
          </a:p>
          <a:p>
            <a:r>
              <a:rPr lang="fr-BE" dirty="0">
                <a:effectLst/>
              </a:rPr>
              <a:t>Elle est couteuse en terme de calcul car elle comprend la fonction exponentielle.</a:t>
            </a:r>
          </a:p>
          <a:p>
            <a:endParaRPr lang="fr-BE" b="1" dirty="0"/>
          </a:p>
          <a:p>
            <a:r>
              <a:rPr lang="fr-BE" b="1" dirty="0" err="1"/>
              <a:t>Tanh</a:t>
            </a:r>
            <a:r>
              <a:rPr lang="fr-BE" dirty="0"/>
              <a:t> </a:t>
            </a:r>
          </a:p>
          <a:p>
            <a:r>
              <a:rPr lang="fr-BE" dirty="0"/>
              <a:t>                  </a:t>
            </a:r>
          </a:p>
          <a:p>
            <a:r>
              <a:rPr lang="fr-BE" dirty="0"/>
              <a:t>La fonction </a:t>
            </a:r>
            <a:r>
              <a:rPr lang="fr-BE" dirty="0" err="1"/>
              <a:t>Tanh</a:t>
            </a:r>
            <a:r>
              <a:rPr lang="fr-BE" dirty="0"/>
              <a:t> est également </a:t>
            </a:r>
            <a:r>
              <a:rPr lang="fr-BE" dirty="0" err="1"/>
              <a:t>appellée</a:t>
            </a:r>
            <a:r>
              <a:rPr lang="fr-BE" dirty="0"/>
              <a:t> "tangente hyperbolique".</a:t>
            </a:r>
          </a:p>
          <a:p>
            <a:r>
              <a:rPr lang="fr-BE" dirty="0"/>
              <a:t>Cette fonction ressemble à la fonction Sigmoïde. La différence avec la fonction Sigmoïde est que la fonction </a:t>
            </a:r>
            <a:r>
              <a:rPr lang="fr-BE" dirty="0" err="1"/>
              <a:t>Tanh</a:t>
            </a:r>
            <a:r>
              <a:rPr lang="fr-BE" dirty="0"/>
              <a:t> produit un résultat compris entre -1 et 1. La fonction </a:t>
            </a:r>
            <a:r>
              <a:rPr lang="fr-BE" dirty="0" err="1"/>
              <a:t>Tanh</a:t>
            </a:r>
            <a:r>
              <a:rPr lang="fr-BE" dirty="0"/>
              <a:t> est en terme général préférable à la fonction Sigmoïde car elle est centrée sur zéro. Les grandes entrées négatives tendent vers -1 et les grandes entrées positives tendent vers 1.</a:t>
            </a:r>
          </a:p>
          <a:p>
            <a:r>
              <a:rPr lang="fr-BE" dirty="0"/>
              <a:t>                  </a:t>
            </a:r>
          </a:p>
          <a:p>
            <a:r>
              <a:rPr lang="fr-BE" dirty="0"/>
              <a:t>Mis à part cet avantage, la fonction </a:t>
            </a:r>
            <a:r>
              <a:rPr lang="fr-BE" dirty="0" err="1"/>
              <a:t>Tanh</a:t>
            </a:r>
            <a:r>
              <a:rPr lang="fr-BE" dirty="0"/>
              <a:t> possède les mêmes autres inconvénients que la fonction Sigmoïde.</a:t>
            </a:r>
          </a:p>
          <a:p>
            <a:r>
              <a:rPr lang="fr-BE" dirty="0"/>
              <a:t>                  </a:t>
            </a:r>
          </a:p>
          <a:p>
            <a:endParaRPr lang="fr-BE" b="1" dirty="0"/>
          </a:p>
          <a:p>
            <a:r>
              <a:rPr lang="fr-BE" b="1" dirty="0" err="1"/>
              <a:t>ReLU</a:t>
            </a:r>
            <a:r>
              <a:rPr lang="fr-BE" dirty="0"/>
              <a:t> </a:t>
            </a:r>
          </a:p>
          <a:p>
            <a:r>
              <a:rPr lang="fr-BE" dirty="0"/>
              <a:t>                  </a:t>
            </a:r>
          </a:p>
          <a:p>
            <a:r>
              <a:rPr lang="fr-BE" dirty="0"/>
              <a:t>Pour résoudre le problème de saturation des deux fonctions précédentes (Sigmoïde et </a:t>
            </a:r>
            <a:r>
              <a:rPr lang="fr-BE" dirty="0" err="1"/>
              <a:t>Tanh</a:t>
            </a:r>
            <a:r>
              <a:rPr lang="fr-BE" dirty="0"/>
              <a:t>) il existe la fonction </a:t>
            </a:r>
            <a:r>
              <a:rPr lang="fr-BE" dirty="0" err="1"/>
              <a:t>ReLU</a:t>
            </a:r>
            <a:r>
              <a:rPr lang="fr-BE" dirty="0"/>
              <a:t> (Unité de Rectification Linéaire). Cette fonction est la plus utilisée.</a:t>
            </a:r>
          </a:p>
          <a:p>
            <a:r>
              <a:rPr lang="fr-BE" dirty="0"/>
              <a:t>La fonction </a:t>
            </a:r>
            <a:r>
              <a:rPr lang="fr-BE" dirty="0" err="1"/>
              <a:t>ReLU</a:t>
            </a:r>
            <a:r>
              <a:rPr lang="fr-BE" dirty="0"/>
              <a:t> est </a:t>
            </a:r>
            <a:r>
              <a:rPr lang="fr-BE" dirty="0" err="1"/>
              <a:t>inteprétée</a:t>
            </a:r>
            <a:r>
              <a:rPr lang="fr-BE" dirty="0"/>
              <a:t> par la formule: f(x) = max(0, x). Si l'entrée est négative la sortie est 0 et si elle est négative alors la sortie est x. Cette fonction d'activation augmente considérablement la convergence du réseau et ne sature pas.</a:t>
            </a:r>
          </a:p>
          <a:p>
            <a:r>
              <a:rPr lang="fr-BE" dirty="0"/>
              <a:t>                  </a:t>
            </a:r>
          </a:p>
          <a:p>
            <a:r>
              <a:rPr lang="fr-BE" dirty="0"/>
              <a:t>Mais la fonction </a:t>
            </a:r>
            <a:r>
              <a:rPr lang="fr-BE" dirty="0" err="1"/>
              <a:t>ReLU</a:t>
            </a:r>
            <a:r>
              <a:rPr lang="fr-BE" dirty="0"/>
              <a:t> n'est pas parfaite. Si la valeur d'entrée est négative, le neurone reste inactif, ainsi les poids ne sont pas mis à jour et le réseau n’apprend pas.</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8</a:t>
            </a:fld>
            <a:endParaRPr lang="fr-BE"/>
          </a:p>
        </p:txBody>
      </p:sp>
    </p:spTree>
    <p:extLst>
      <p:ext uri="{BB962C8B-B14F-4D97-AF65-F5344CB8AC3E}">
        <p14:creationId xmlns:p14="http://schemas.microsoft.com/office/powerpoint/2010/main" val="1308702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BE" sz="1200" u="none" kern="1200" dirty="0">
              <a:solidFill>
                <a:schemeClr val="tx1"/>
              </a:solidFill>
              <a:latin typeface="+mn-lt"/>
              <a:ea typeface="+mn-ea"/>
              <a:cs typeface="+mn-cs"/>
            </a:endParaRP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9</a:t>
            </a:fld>
            <a:endParaRPr lang="fr-BE"/>
          </a:p>
        </p:txBody>
      </p:sp>
    </p:spTree>
    <p:extLst>
      <p:ext uri="{BB962C8B-B14F-4D97-AF65-F5344CB8AC3E}">
        <p14:creationId xmlns:p14="http://schemas.microsoft.com/office/powerpoint/2010/main" val="38262188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sz="1200" kern="1200" dirty="0">
                <a:solidFill>
                  <a:schemeClr val="tx1"/>
                </a:solidFill>
                <a:effectLst/>
                <a:latin typeface="+mn-lt"/>
                <a:ea typeface="+mn-ea"/>
                <a:cs typeface="+mn-cs"/>
              </a:rPr>
              <a:t>Exemple  : une image x « cat.png » est associé à un label y « cat »</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10</a:t>
            </a:fld>
            <a:endParaRPr lang="fr-BE"/>
          </a:p>
        </p:txBody>
      </p:sp>
    </p:spTree>
    <p:extLst>
      <p:ext uri="{BB962C8B-B14F-4D97-AF65-F5344CB8AC3E}">
        <p14:creationId xmlns:p14="http://schemas.microsoft.com/office/powerpoint/2010/main" val="2969405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base de données </a:t>
            </a:r>
            <a:r>
              <a:rPr lang="fr-BE" i="1" dirty="0"/>
              <a:t>MNIST</a:t>
            </a:r>
            <a:r>
              <a:rPr lang="fr-BE" dirty="0"/>
              <a:t> pour </a:t>
            </a:r>
            <a:r>
              <a:rPr lang="fr-BE" dirty="0" err="1"/>
              <a:t>Modified</a:t>
            </a:r>
            <a:r>
              <a:rPr lang="fr-BE" dirty="0"/>
              <a:t> ou Mixed National Institute of Standards and </a:t>
            </a:r>
            <a:r>
              <a:rPr lang="fr-BE" dirty="0" err="1"/>
              <a:t>Technology</a:t>
            </a:r>
            <a:r>
              <a:rPr lang="fr-BE" dirty="0"/>
              <a:t>, est une base de données de chiffres écrits à la main.</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11</a:t>
            </a:fld>
            <a:endParaRPr lang="fr-BE"/>
          </a:p>
        </p:txBody>
      </p:sp>
    </p:spTree>
    <p:extLst>
      <p:ext uri="{BB962C8B-B14F-4D97-AF65-F5344CB8AC3E}">
        <p14:creationId xmlns:p14="http://schemas.microsoft.com/office/powerpoint/2010/main" val="11783719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BE" dirty="0"/>
              <a:t>La base de données </a:t>
            </a:r>
            <a:r>
              <a:rPr lang="fr-BE" i="1" dirty="0"/>
              <a:t>MNIST</a:t>
            </a:r>
            <a:r>
              <a:rPr lang="fr-BE" dirty="0"/>
              <a:t> pour </a:t>
            </a:r>
            <a:r>
              <a:rPr lang="fr-BE" dirty="0" err="1"/>
              <a:t>Modified</a:t>
            </a:r>
            <a:r>
              <a:rPr lang="fr-BE" dirty="0"/>
              <a:t> ou Mixed National Institute of Standards and </a:t>
            </a:r>
            <a:r>
              <a:rPr lang="fr-BE" dirty="0" err="1"/>
              <a:t>Technology</a:t>
            </a:r>
            <a:r>
              <a:rPr lang="fr-BE" dirty="0"/>
              <a:t>, est une base de données de chiffres écrits à la main.</a:t>
            </a:r>
          </a:p>
        </p:txBody>
      </p:sp>
      <p:sp>
        <p:nvSpPr>
          <p:cNvPr id="4" name="Espace réservé du numéro de diapositive 3"/>
          <p:cNvSpPr>
            <a:spLocks noGrp="1"/>
          </p:cNvSpPr>
          <p:nvPr>
            <p:ph type="sldNum" sz="quarter" idx="5"/>
          </p:nvPr>
        </p:nvSpPr>
        <p:spPr/>
        <p:txBody>
          <a:bodyPr/>
          <a:lstStyle/>
          <a:p>
            <a:fld id="{AB3AEF08-5B0C-4468-9331-A5D0D34A1099}" type="slidenum">
              <a:rPr lang="fr-BE" smtClean="0"/>
              <a:t>12</a:t>
            </a:fld>
            <a:endParaRPr lang="fr-BE"/>
          </a:p>
        </p:txBody>
      </p:sp>
    </p:spTree>
    <p:extLst>
      <p:ext uri="{BB962C8B-B14F-4D97-AF65-F5344CB8AC3E}">
        <p14:creationId xmlns:p14="http://schemas.microsoft.com/office/powerpoint/2010/main" val="10687765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A8A2E1-B4D2-4AFD-A9FF-F76868B5590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fr-BE"/>
          </a:p>
        </p:txBody>
      </p:sp>
      <p:sp>
        <p:nvSpPr>
          <p:cNvPr id="3" name="Sous-titre 2">
            <a:extLst>
              <a:ext uri="{FF2B5EF4-FFF2-40B4-BE49-F238E27FC236}">
                <a16:creationId xmlns:a16="http://schemas.microsoft.com/office/drawing/2014/main" id="{D53F2383-A71D-4BC0-873F-36A5C06F36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fr-BE"/>
          </a:p>
        </p:txBody>
      </p:sp>
      <p:sp>
        <p:nvSpPr>
          <p:cNvPr id="4" name="Espace réservé de la date 3">
            <a:extLst>
              <a:ext uri="{FF2B5EF4-FFF2-40B4-BE49-F238E27FC236}">
                <a16:creationId xmlns:a16="http://schemas.microsoft.com/office/drawing/2014/main" id="{94C246E8-35AA-46F4-B4F4-DB96DC0B4980}"/>
              </a:ext>
            </a:extLst>
          </p:cNvPr>
          <p:cNvSpPr>
            <a:spLocks noGrp="1"/>
          </p:cNvSpPr>
          <p:nvPr>
            <p:ph type="dt" sz="half" idx="10"/>
          </p:nvPr>
        </p:nvSpPr>
        <p:spPr/>
        <p:txBody>
          <a:bodyPr/>
          <a:lstStyle/>
          <a:p>
            <a:r>
              <a:rPr lang="fr-FR"/>
              <a:t>28-08-2019</a:t>
            </a:r>
            <a:endParaRPr lang="fr-BE"/>
          </a:p>
        </p:txBody>
      </p:sp>
      <p:sp>
        <p:nvSpPr>
          <p:cNvPr id="5" name="Espace réservé du pied de page 4">
            <a:extLst>
              <a:ext uri="{FF2B5EF4-FFF2-40B4-BE49-F238E27FC236}">
                <a16:creationId xmlns:a16="http://schemas.microsoft.com/office/drawing/2014/main" id="{E865E33E-4263-4E90-9BAF-F0636926697C}"/>
              </a:ext>
            </a:extLst>
          </p:cNvPr>
          <p:cNvSpPr>
            <a:spLocks noGrp="1"/>
          </p:cNvSpPr>
          <p:nvPr>
            <p:ph type="ftr" sz="quarter" idx="11"/>
          </p:nvPr>
        </p:nvSpPr>
        <p:spPr/>
        <p:txBody>
          <a:bodyPr/>
          <a:lstStyle/>
          <a:p>
            <a:r>
              <a:rPr lang="fr-BE"/>
              <a:t>ROMBAUX Michaël - IG CHARLEROI</a:t>
            </a:r>
          </a:p>
        </p:txBody>
      </p:sp>
      <p:sp>
        <p:nvSpPr>
          <p:cNvPr id="6" name="Espace réservé du numéro de diapositive 5">
            <a:extLst>
              <a:ext uri="{FF2B5EF4-FFF2-40B4-BE49-F238E27FC236}">
                <a16:creationId xmlns:a16="http://schemas.microsoft.com/office/drawing/2014/main" id="{9AA66197-3C10-4C65-BE4A-ABBA82C4516A}"/>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747827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6B01F4A-4D3B-44EE-9264-50A093C667D5}"/>
              </a:ext>
            </a:extLst>
          </p:cNvPr>
          <p:cNvSpPr>
            <a:spLocks noGrp="1"/>
          </p:cNvSpPr>
          <p:nvPr>
            <p:ph type="title"/>
          </p:nvPr>
        </p:nvSpPr>
        <p:spPr/>
        <p:txBody>
          <a:bodyPr/>
          <a:lstStyle/>
          <a:p>
            <a:r>
              <a:rPr lang="fr-FR"/>
              <a:t>Modifiez le style du titre</a:t>
            </a:r>
            <a:endParaRPr lang="fr-BE"/>
          </a:p>
        </p:txBody>
      </p:sp>
      <p:sp>
        <p:nvSpPr>
          <p:cNvPr id="3" name="Espace réservé du texte vertical 2">
            <a:extLst>
              <a:ext uri="{FF2B5EF4-FFF2-40B4-BE49-F238E27FC236}">
                <a16:creationId xmlns:a16="http://schemas.microsoft.com/office/drawing/2014/main" id="{656DC926-9E85-416E-B6F6-8395964E6BA9}"/>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14DC3D59-BA9F-494F-8AF3-157F3BF8A8D6}"/>
              </a:ext>
            </a:extLst>
          </p:cNvPr>
          <p:cNvSpPr>
            <a:spLocks noGrp="1"/>
          </p:cNvSpPr>
          <p:nvPr>
            <p:ph type="dt" sz="half" idx="10"/>
          </p:nvPr>
        </p:nvSpPr>
        <p:spPr/>
        <p:txBody>
          <a:bodyPr/>
          <a:lstStyle/>
          <a:p>
            <a:r>
              <a:rPr lang="fr-FR"/>
              <a:t>28-08-2019</a:t>
            </a:r>
            <a:endParaRPr lang="fr-BE"/>
          </a:p>
        </p:txBody>
      </p:sp>
      <p:sp>
        <p:nvSpPr>
          <p:cNvPr id="5" name="Espace réservé du pied de page 4">
            <a:extLst>
              <a:ext uri="{FF2B5EF4-FFF2-40B4-BE49-F238E27FC236}">
                <a16:creationId xmlns:a16="http://schemas.microsoft.com/office/drawing/2014/main" id="{089A767A-95D7-4051-AD06-5464653A8987}"/>
              </a:ext>
            </a:extLst>
          </p:cNvPr>
          <p:cNvSpPr>
            <a:spLocks noGrp="1"/>
          </p:cNvSpPr>
          <p:nvPr>
            <p:ph type="ftr" sz="quarter" idx="11"/>
          </p:nvPr>
        </p:nvSpPr>
        <p:spPr/>
        <p:txBody>
          <a:bodyPr/>
          <a:lstStyle/>
          <a:p>
            <a:r>
              <a:rPr lang="fr-BE"/>
              <a:t>ROMBAUX Michaël - IG CHARLEROI</a:t>
            </a:r>
          </a:p>
        </p:txBody>
      </p:sp>
      <p:sp>
        <p:nvSpPr>
          <p:cNvPr id="6" name="Espace réservé du numéro de diapositive 5">
            <a:extLst>
              <a:ext uri="{FF2B5EF4-FFF2-40B4-BE49-F238E27FC236}">
                <a16:creationId xmlns:a16="http://schemas.microsoft.com/office/drawing/2014/main" id="{F87D34F2-77CD-4DB5-A699-F81C15AC6C80}"/>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961142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DD2812AE-B47A-480B-B425-766032130EBA}"/>
              </a:ext>
            </a:extLst>
          </p:cNvPr>
          <p:cNvSpPr>
            <a:spLocks noGrp="1"/>
          </p:cNvSpPr>
          <p:nvPr>
            <p:ph type="title" orient="vert"/>
          </p:nvPr>
        </p:nvSpPr>
        <p:spPr>
          <a:xfrm>
            <a:off x="8724900" y="365125"/>
            <a:ext cx="2628900" cy="5811838"/>
          </a:xfrm>
        </p:spPr>
        <p:txBody>
          <a:bodyPr vert="eaVert"/>
          <a:lstStyle/>
          <a:p>
            <a:r>
              <a:rPr lang="fr-FR"/>
              <a:t>Modifiez le style du titre</a:t>
            </a:r>
            <a:endParaRPr lang="fr-BE"/>
          </a:p>
        </p:txBody>
      </p:sp>
      <p:sp>
        <p:nvSpPr>
          <p:cNvPr id="3" name="Espace réservé du texte vertical 2">
            <a:extLst>
              <a:ext uri="{FF2B5EF4-FFF2-40B4-BE49-F238E27FC236}">
                <a16:creationId xmlns:a16="http://schemas.microsoft.com/office/drawing/2014/main" id="{62ECFF47-47D6-474B-8B9E-D16B07F5493E}"/>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e la date 3">
            <a:extLst>
              <a:ext uri="{FF2B5EF4-FFF2-40B4-BE49-F238E27FC236}">
                <a16:creationId xmlns:a16="http://schemas.microsoft.com/office/drawing/2014/main" id="{6D334726-A271-46D7-8AB6-399806D327CD}"/>
              </a:ext>
            </a:extLst>
          </p:cNvPr>
          <p:cNvSpPr>
            <a:spLocks noGrp="1"/>
          </p:cNvSpPr>
          <p:nvPr>
            <p:ph type="dt" sz="half" idx="10"/>
          </p:nvPr>
        </p:nvSpPr>
        <p:spPr/>
        <p:txBody>
          <a:bodyPr/>
          <a:lstStyle/>
          <a:p>
            <a:r>
              <a:rPr lang="fr-FR"/>
              <a:t>28-08-2019</a:t>
            </a:r>
            <a:endParaRPr lang="fr-BE"/>
          </a:p>
        </p:txBody>
      </p:sp>
      <p:sp>
        <p:nvSpPr>
          <p:cNvPr id="5" name="Espace réservé du pied de page 4">
            <a:extLst>
              <a:ext uri="{FF2B5EF4-FFF2-40B4-BE49-F238E27FC236}">
                <a16:creationId xmlns:a16="http://schemas.microsoft.com/office/drawing/2014/main" id="{545DD3D8-BD0A-4159-8A8A-A0B5C0F4BBCA}"/>
              </a:ext>
            </a:extLst>
          </p:cNvPr>
          <p:cNvSpPr>
            <a:spLocks noGrp="1"/>
          </p:cNvSpPr>
          <p:nvPr>
            <p:ph type="ftr" sz="quarter" idx="11"/>
          </p:nvPr>
        </p:nvSpPr>
        <p:spPr/>
        <p:txBody>
          <a:bodyPr/>
          <a:lstStyle/>
          <a:p>
            <a:r>
              <a:rPr lang="fr-BE"/>
              <a:t>ROMBAUX Michaël - IG CHARLEROI</a:t>
            </a:r>
          </a:p>
        </p:txBody>
      </p:sp>
      <p:sp>
        <p:nvSpPr>
          <p:cNvPr id="6" name="Espace réservé du numéro de diapositive 5">
            <a:extLst>
              <a:ext uri="{FF2B5EF4-FFF2-40B4-BE49-F238E27FC236}">
                <a16:creationId xmlns:a16="http://schemas.microsoft.com/office/drawing/2014/main" id="{0F32C135-E8AA-4000-896B-BD56F2DBB729}"/>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33075843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5FF374E-AFD5-4A40-ACB6-F68C177A5153}"/>
              </a:ext>
            </a:extLst>
          </p:cNvPr>
          <p:cNvSpPr>
            <a:spLocks noGrp="1"/>
          </p:cNvSpPr>
          <p:nvPr>
            <p:ph type="title"/>
          </p:nvPr>
        </p:nvSpPr>
        <p:spPr/>
        <p:txBody>
          <a:bodyPr/>
          <a:lstStyle/>
          <a:p>
            <a:r>
              <a:rPr lang="fr-FR"/>
              <a:t>Modifiez le style du titre</a:t>
            </a:r>
            <a:endParaRPr lang="fr-BE"/>
          </a:p>
        </p:txBody>
      </p:sp>
      <p:sp>
        <p:nvSpPr>
          <p:cNvPr id="3" name="Espace réservé du contenu 2">
            <a:extLst>
              <a:ext uri="{FF2B5EF4-FFF2-40B4-BE49-F238E27FC236}">
                <a16:creationId xmlns:a16="http://schemas.microsoft.com/office/drawing/2014/main" id="{D20A9C96-3F60-4C17-8C03-327C2B42D35D}"/>
              </a:ext>
            </a:extLst>
          </p:cNvPr>
          <p:cNvSpPr>
            <a:spLocks noGrp="1"/>
          </p:cNvSpPr>
          <p:nvPr>
            <p:ph idx="1"/>
          </p:nvPr>
        </p:nvSpPr>
        <p:spPr/>
        <p:txBody>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BE" dirty="0"/>
          </a:p>
        </p:txBody>
      </p:sp>
      <p:sp>
        <p:nvSpPr>
          <p:cNvPr id="4" name="Espace réservé de la date 3">
            <a:extLst>
              <a:ext uri="{FF2B5EF4-FFF2-40B4-BE49-F238E27FC236}">
                <a16:creationId xmlns:a16="http://schemas.microsoft.com/office/drawing/2014/main" id="{00189A8C-F154-464C-92B5-F81C3FCB9B0E}"/>
              </a:ext>
            </a:extLst>
          </p:cNvPr>
          <p:cNvSpPr>
            <a:spLocks noGrp="1"/>
          </p:cNvSpPr>
          <p:nvPr>
            <p:ph type="dt" sz="half" idx="10"/>
          </p:nvPr>
        </p:nvSpPr>
        <p:spPr/>
        <p:txBody>
          <a:bodyPr/>
          <a:lstStyle>
            <a:lvl1pPr>
              <a:defRPr sz="1800" baseline="0">
                <a:solidFill>
                  <a:schemeClr val="accent1">
                    <a:lumMod val="50000"/>
                  </a:schemeClr>
                </a:solidFill>
              </a:defRPr>
            </a:lvl1pPr>
          </a:lstStyle>
          <a:p>
            <a:r>
              <a:rPr lang="fr-FR" dirty="0"/>
              <a:t>28-08-2019</a:t>
            </a:r>
            <a:endParaRPr lang="fr-BE" dirty="0"/>
          </a:p>
        </p:txBody>
      </p:sp>
      <p:sp>
        <p:nvSpPr>
          <p:cNvPr id="5" name="Espace réservé du pied de page 4">
            <a:extLst>
              <a:ext uri="{FF2B5EF4-FFF2-40B4-BE49-F238E27FC236}">
                <a16:creationId xmlns:a16="http://schemas.microsoft.com/office/drawing/2014/main" id="{6A51D52B-F806-461D-B4F3-25F5FF042D84}"/>
              </a:ext>
            </a:extLst>
          </p:cNvPr>
          <p:cNvSpPr>
            <a:spLocks noGrp="1"/>
          </p:cNvSpPr>
          <p:nvPr>
            <p:ph type="ftr" sz="quarter" idx="11"/>
          </p:nvPr>
        </p:nvSpPr>
        <p:spPr/>
        <p:txBody>
          <a:bodyPr/>
          <a:lstStyle>
            <a:lvl1pPr>
              <a:defRPr sz="1800">
                <a:solidFill>
                  <a:schemeClr val="accent1">
                    <a:lumMod val="50000"/>
                  </a:schemeClr>
                </a:solidFill>
              </a:defRPr>
            </a:lvl1pPr>
          </a:lstStyle>
          <a:p>
            <a:r>
              <a:rPr lang="fr-BE" dirty="0"/>
              <a:t>ROMBAUX Michaël - IG CHARLEROI</a:t>
            </a:r>
          </a:p>
        </p:txBody>
      </p:sp>
      <p:sp>
        <p:nvSpPr>
          <p:cNvPr id="6" name="Espace réservé du numéro de diapositive 5">
            <a:extLst>
              <a:ext uri="{FF2B5EF4-FFF2-40B4-BE49-F238E27FC236}">
                <a16:creationId xmlns:a16="http://schemas.microsoft.com/office/drawing/2014/main" id="{FC075A93-5688-4A58-ADA8-DF646FE35624}"/>
              </a:ext>
            </a:extLst>
          </p:cNvPr>
          <p:cNvSpPr>
            <a:spLocks noGrp="1"/>
          </p:cNvSpPr>
          <p:nvPr>
            <p:ph type="sldNum" sz="quarter" idx="12"/>
          </p:nvPr>
        </p:nvSpPr>
        <p:spPr>
          <a:xfrm>
            <a:off x="8573471" y="6352118"/>
            <a:ext cx="873967" cy="365125"/>
          </a:xfrm>
        </p:spPr>
        <p:txBody>
          <a:bodyPr/>
          <a:lstStyle>
            <a:lvl1pPr>
              <a:defRPr sz="1800">
                <a:solidFill>
                  <a:schemeClr val="accent1">
                    <a:lumMod val="50000"/>
                  </a:schemeClr>
                </a:solidFill>
              </a:defRPr>
            </a:lvl1pPr>
          </a:lstStyle>
          <a:p>
            <a:fld id="{9350655B-B394-4670-AE82-A64F671D6FCB}" type="slidenum">
              <a:rPr lang="fr-BE" smtClean="0"/>
              <a:pPr/>
              <a:t>‹N°›</a:t>
            </a:fld>
            <a:endParaRPr lang="fr-BE" dirty="0"/>
          </a:p>
        </p:txBody>
      </p:sp>
      <p:pic>
        <p:nvPicPr>
          <p:cNvPr id="7" name="Espace réservé du contenu 6">
            <a:extLst>
              <a:ext uri="{FF2B5EF4-FFF2-40B4-BE49-F238E27FC236}">
                <a16:creationId xmlns:a16="http://schemas.microsoft.com/office/drawing/2014/main" id="{7AB5E27E-269C-467A-9900-B29278C9635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630746" y="5995723"/>
            <a:ext cx="2561253" cy="862277"/>
          </a:xfrm>
          <a:prstGeom prst="rect">
            <a:avLst/>
          </a:prstGeom>
        </p:spPr>
      </p:pic>
      <p:pic>
        <p:nvPicPr>
          <p:cNvPr id="8" name="Image 7">
            <a:extLst>
              <a:ext uri="{FF2B5EF4-FFF2-40B4-BE49-F238E27FC236}">
                <a16:creationId xmlns:a16="http://schemas.microsoft.com/office/drawing/2014/main" id="{54DCCEC2-BE5D-4ED6-9CF6-D6FB93185D33}"/>
              </a:ext>
            </a:extLst>
          </p:cNvPr>
          <p:cNvPicPr>
            <a:picLocks noChangeAspect="1"/>
          </p:cNvPicPr>
          <p:nvPr userDrawn="1"/>
        </p:nvPicPr>
        <p:blipFill>
          <a:blip r:embed="rId3"/>
          <a:stretch>
            <a:fillRect/>
          </a:stretch>
        </p:blipFill>
        <p:spPr>
          <a:xfrm>
            <a:off x="9856237" y="0"/>
            <a:ext cx="2335763" cy="848539"/>
          </a:xfrm>
          <a:prstGeom prst="rect">
            <a:avLst/>
          </a:prstGeom>
        </p:spPr>
      </p:pic>
      <p:cxnSp>
        <p:nvCxnSpPr>
          <p:cNvPr id="9" name="Connecteur droit 8">
            <a:extLst>
              <a:ext uri="{FF2B5EF4-FFF2-40B4-BE49-F238E27FC236}">
                <a16:creationId xmlns:a16="http://schemas.microsoft.com/office/drawing/2014/main" id="{6F104673-87FA-45A4-BBD4-8174742F9875}"/>
              </a:ext>
            </a:extLst>
          </p:cNvPr>
          <p:cNvCxnSpPr/>
          <p:nvPr userDrawn="1"/>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2339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C080B45-6444-4C10-A7DA-75C682969D71}"/>
              </a:ext>
            </a:extLst>
          </p:cNvPr>
          <p:cNvSpPr>
            <a:spLocks noGrp="1"/>
          </p:cNvSpPr>
          <p:nvPr>
            <p:ph type="title"/>
          </p:nvPr>
        </p:nvSpPr>
        <p:spPr>
          <a:xfrm>
            <a:off x="831850" y="1709738"/>
            <a:ext cx="10515600" cy="2852737"/>
          </a:xfrm>
        </p:spPr>
        <p:txBody>
          <a:bodyPr anchor="b"/>
          <a:lstStyle>
            <a:lvl1pPr>
              <a:defRPr sz="6000"/>
            </a:lvl1pPr>
          </a:lstStyle>
          <a:p>
            <a:r>
              <a:rPr lang="fr-FR" dirty="0"/>
              <a:t>Modifiez le style du titre</a:t>
            </a:r>
            <a:endParaRPr lang="fr-BE" dirty="0"/>
          </a:p>
        </p:txBody>
      </p:sp>
      <p:sp>
        <p:nvSpPr>
          <p:cNvPr id="3" name="Espace réservé du texte 2">
            <a:extLst>
              <a:ext uri="{FF2B5EF4-FFF2-40B4-BE49-F238E27FC236}">
                <a16:creationId xmlns:a16="http://schemas.microsoft.com/office/drawing/2014/main" id="{51CCBBEE-EA64-42DD-9ACA-356D5DB23BB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622AA102-5BAB-4AC5-BBA7-45E6115A8244}"/>
              </a:ext>
            </a:extLst>
          </p:cNvPr>
          <p:cNvSpPr>
            <a:spLocks noGrp="1"/>
          </p:cNvSpPr>
          <p:nvPr>
            <p:ph type="dt" sz="half" idx="10"/>
          </p:nvPr>
        </p:nvSpPr>
        <p:spPr/>
        <p:txBody>
          <a:bodyPr/>
          <a:lstStyle>
            <a:lvl1pPr>
              <a:defRPr sz="1800">
                <a:solidFill>
                  <a:schemeClr val="accent1">
                    <a:lumMod val="50000"/>
                  </a:schemeClr>
                </a:solidFill>
              </a:defRPr>
            </a:lvl1pPr>
          </a:lstStyle>
          <a:p>
            <a:r>
              <a:rPr lang="fr-FR" dirty="0"/>
              <a:t>28-08-2019</a:t>
            </a:r>
            <a:endParaRPr lang="fr-BE" dirty="0"/>
          </a:p>
        </p:txBody>
      </p:sp>
      <p:sp>
        <p:nvSpPr>
          <p:cNvPr id="5" name="Espace réservé du pied de page 4">
            <a:extLst>
              <a:ext uri="{FF2B5EF4-FFF2-40B4-BE49-F238E27FC236}">
                <a16:creationId xmlns:a16="http://schemas.microsoft.com/office/drawing/2014/main" id="{5B7960B5-B63B-48DE-A40A-D97568D1E71F}"/>
              </a:ext>
            </a:extLst>
          </p:cNvPr>
          <p:cNvSpPr>
            <a:spLocks noGrp="1"/>
          </p:cNvSpPr>
          <p:nvPr>
            <p:ph type="ftr" sz="quarter" idx="11"/>
          </p:nvPr>
        </p:nvSpPr>
        <p:spPr/>
        <p:txBody>
          <a:bodyPr/>
          <a:lstStyle>
            <a:lvl1pPr>
              <a:defRPr sz="1600">
                <a:solidFill>
                  <a:schemeClr val="accent1">
                    <a:lumMod val="50000"/>
                  </a:schemeClr>
                </a:solidFill>
              </a:defRPr>
            </a:lvl1pPr>
          </a:lstStyle>
          <a:p>
            <a:r>
              <a:rPr lang="fr-BE" dirty="0"/>
              <a:t>ROMBAUX Michaël - IG CHARLEROI</a:t>
            </a:r>
          </a:p>
        </p:txBody>
      </p:sp>
      <p:sp>
        <p:nvSpPr>
          <p:cNvPr id="6" name="Espace réservé du numéro de diapositive 5">
            <a:extLst>
              <a:ext uri="{FF2B5EF4-FFF2-40B4-BE49-F238E27FC236}">
                <a16:creationId xmlns:a16="http://schemas.microsoft.com/office/drawing/2014/main" id="{A1D52057-309B-47C4-B66C-B33EA940D3C9}"/>
              </a:ext>
            </a:extLst>
          </p:cNvPr>
          <p:cNvSpPr>
            <a:spLocks noGrp="1"/>
          </p:cNvSpPr>
          <p:nvPr>
            <p:ph type="sldNum" sz="quarter" idx="12"/>
          </p:nvPr>
        </p:nvSpPr>
        <p:spPr/>
        <p:txBody>
          <a:bodyPr/>
          <a:lstStyle>
            <a:lvl1pPr>
              <a:defRPr sz="1800">
                <a:solidFill>
                  <a:schemeClr val="accent1">
                    <a:lumMod val="50000"/>
                  </a:schemeClr>
                </a:solidFill>
              </a:defRPr>
            </a:lvl1pPr>
          </a:lstStyle>
          <a:p>
            <a:fld id="{9350655B-B394-4670-AE82-A64F671D6FCB}" type="slidenum">
              <a:rPr lang="fr-BE" smtClean="0"/>
              <a:pPr/>
              <a:t>‹N°›</a:t>
            </a:fld>
            <a:endParaRPr lang="fr-BE" dirty="0"/>
          </a:p>
        </p:txBody>
      </p:sp>
    </p:spTree>
    <p:extLst>
      <p:ext uri="{BB962C8B-B14F-4D97-AF65-F5344CB8AC3E}">
        <p14:creationId xmlns:p14="http://schemas.microsoft.com/office/powerpoint/2010/main" val="3118342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D7514E-DFC4-48E1-8012-2F7412478FF1}"/>
              </a:ext>
            </a:extLst>
          </p:cNvPr>
          <p:cNvSpPr>
            <a:spLocks noGrp="1"/>
          </p:cNvSpPr>
          <p:nvPr>
            <p:ph type="title"/>
          </p:nvPr>
        </p:nvSpPr>
        <p:spPr/>
        <p:txBody>
          <a:bodyPr/>
          <a:lstStyle/>
          <a:p>
            <a:r>
              <a:rPr lang="fr-FR"/>
              <a:t>Modifiez le style du titre</a:t>
            </a:r>
            <a:endParaRPr lang="fr-BE"/>
          </a:p>
        </p:txBody>
      </p:sp>
      <p:sp>
        <p:nvSpPr>
          <p:cNvPr id="3" name="Espace réservé du contenu 2">
            <a:extLst>
              <a:ext uri="{FF2B5EF4-FFF2-40B4-BE49-F238E27FC236}">
                <a16:creationId xmlns:a16="http://schemas.microsoft.com/office/drawing/2014/main" id="{63ADA591-78A3-489D-A113-DB16605A3CB0}"/>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contenu 3">
            <a:extLst>
              <a:ext uri="{FF2B5EF4-FFF2-40B4-BE49-F238E27FC236}">
                <a16:creationId xmlns:a16="http://schemas.microsoft.com/office/drawing/2014/main" id="{FCC25578-20D4-41BE-A677-909E5F59B756}"/>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e la date 4">
            <a:extLst>
              <a:ext uri="{FF2B5EF4-FFF2-40B4-BE49-F238E27FC236}">
                <a16:creationId xmlns:a16="http://schemas.microsoft.com/office/drawing/2014/main" id="{3A64004A-D708-4EC2-9D43-3698FDCC341E}"/>
              </a:ext>
            </a:extLst>
          </p:cNvPr>
          <p:cNvSpPr>
            <a:spLocks noGrp="1"/>
          </p:cNvSpPr>
          <p:nvPr>
            <p:ph type="dt" sz="half" idx="10"/>
          </p:nvPr>
        </p:nvSpPr>
        <p:spPr/>
        <p:txBody>
          <a:bodyPr/>
          <a:lstStyle/>
          <a:p>
            <a:r>
              <a:rPr lang="fr-FR"/>
              <a:t>28-08-2019</a:t>
            </a:r>
            <a:endParaRPr lang="fr-BE"/>
          </a:p>
        </p:txBody>
      </p:sp>
      <p:sp>
        <p:nvSpPr>
          <p:cNvPr id="6" name="Espace réservé du pied de page 5">
            <a:extLst>
              <a:ext uri="{FF2B5EF4-FFF2-40B4-BE49-F238E27FC236}">
                <a16:creationId xmlns:a16="http://schemas.microsoft.com/office/drawing/2014/main" id="{66D6F0D6-12C3-494F-8318-31BEE94EA529}"/>
              </a:ext>
            </a:extLst>
          </p:cNvPr>
          <p:cNvSpPr>
            <a:spLocks noGrp="1"/>
          </p:cNvSpPr>
          <p:nvPr>
            <p:ph type="ftr" sz="quarter" idx="11"/>
          </p:nvPr>
        </p:nvSpPr>
        <p:spPr/>
        <p:txBody>
          <a:bodyPr/>
          <a:lstStyle/>
          <a:p>
            <a:r>
              <a:rPr lang="fr-BE"/>
              <a:t>ROMBAUX Michaël - IG CHARLEROI</a:t>
            </a:r>
          </a:p>
        </p:txBody>
      </p:sp>
      <p:sp>
        <p:nvSpPr>
          <p:cNvPr id="7" name="Espace réservé du numéro de diapositive 6">
            <a:extLst>
              <a:ext uri="{FF2B5EF4-FFF2-40B4-BE49-F238E27FC236}">
                <a16:creationId xmlns:a16="http://schemas.microsoft.com/office/drawing/2014/main" id="{DB3613F8-A08F-4C10-9325-1AC18EF6376A}"/>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1005486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D25ACA-A00C-4337-BC06-009F4096AAC8}"/>
              </a:ext>
            </a:extLst>
          </p:cNvPr>
          <p:cNvSpPr>
            <a:spLocks noGrp="1"/>
          </p:cNvSpPr>
          <p:nvPr>
            <p:ph type="title"/>
          </p:nvPr>
        </p:nvSpPr>
        <p:spPr>
          <a:xfrm>
            <a:off x="839788" y="365125"/>
            <a:ext cx="10515600" cy="1325563"/>
          </a:xfrm>
        </p:spPr>
        <p:txBody>
          <a:bodyPr/>
          <a:lstStyle/>
          <a:p>
            <a:r>
              <a:rPr lang="fr-FR"/>
              <a:t>Modifiez le style du titre</a:t>
            </a:r>
            <a:endParaRPr lang="fr-BE"/>
          </a:p>
        </p:txBody>
      </p:sp>
      <p:sp>
        <p:nvSpPr>
          <p:cNvPr id="3" name="Espace réservé du texte 2">
            <a:extLst>
              <a:ext uri="{FF2B5EF4-FFF2-40B4-BE49-F238E27FC236}">
                <a16:creationId xmlns:a16="http://schemas.microsoft.com/office/drawing/2014/main" id="{E5BA9A54-EB19-4451-8C37-6DA931E3B4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56CCDB7D-906F-4B28-8B1C-09B75E87552C}"/>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5" name="Espace réservé du texte 4">
            <a:extLst>
              <a:ext uri="{FF2B5EF4-FFF2-40B4-BE49-F238E27FC236}">
                <a16:creationId xmlns:a16="http://schemas.microsoft.com/office/drawing/2014/main" id="{416D0E5A-A6D0-48AE-8960-B73D7C9DF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dirty="0"/>
              <a:t>Cliquez pour modifier les styles du texte du masque</a:t>
            </a:r>
          </a:p>
        </p:txBody>
      </p:sp>
      <p:sp>
        <p:nvSpPr>
          <p:cNvPr id="6" name="Espace réservé du contenu 5">
            <a:extLst>
              <a:ext uri="{FF2B5EF4-FFF2-40B4-BE49-F238E27FC236}">
                <a16:creationId xmlns:a16="http://schemas.microsoft.com/office/drawing/2014/main" id="{2E79CA75-0741-460A-AA87-7B7BD95788EF}"/>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7" name="Espace réservé de la date 6">
            <a:extLst>
              <a:ext uri="{FF2B5EF4-FFF2-40B4-BE49-F238E27FC236}">
                <a16:creationId xmlns:a16="http://schemas.microsoft.com/office/drawing/2014/main" id="{A421AA60-54B0-4F26-8F5B-403A4455EDBE}"/>
              </a:ext>
            </a:extLst>
          </p:cNvPr>
          <p:cNvSpPr>
            <a:spLocks noGrp="1"/>
          </p:cNvSpPr>
          <p:nvPr>
            <p:ph type="dt" sz="half" idx="10"/>
          </p:nvPr>
        </p:nvSpPr>
        <p:spPr/>
        <p:txBody>
          <a:bodyPr/>
          <a:lstStyle/>
          <a:p>
            <a:r>
              <a:rPr lang="fr-FR"/>
              <a:t>28-08-2019</a:t>
            </a:r>
            <a:endParaRPr lang="fr-BE"/>
          </a:p>
        </p:txBody>
      </p:sp>
      <p:sp>
        <p:nvSpPr>
          <p:cNvPr id="8" name="Espace réservé du pied de page 7">
            <a:extLst>
              <a:ext uri="{FF2B5EF4-FFF2-40B4-BE49-F238E27FC236}">
                <a16:creationId xmlns:a16="http://schemas.microsoft.com/office/drawing/2014/main" id="{F88E8923-B5B7-488D-B9B0-AF7ED5D9ED89}"/>
              </a:ext>
            </a:extLst>
          </p:cNvPr>
          <p:cNvSpPr>
            <a:spLocks noGrp="1"/>
          </p:cNvSpPr>
          <p:nvPr>
            <p:ph type="ftr" sz="quarter" idx="11"/>
          </p:nvPr>
        </p:nvSpPr>
        <p:spPr/>
        <p:txBody>
          <a:bodyPr/>
          <a:lstStyle/>
          <a:p>
            <a:r>
              <a:rPr lang="fr-BE"/>
              <a:t>ROMBAUX Michaël - IG CHARLEROI</a:t>
            </a:r>
          </a:p>
        </p:txBody>
      </p:sp>
      <p:sp>
        <p:nvSpPr>
          <p:cNvPr id="9" name="Espace réservé du numéro de diapositive 8">
            <a:extLst>
              <a:ext uri="{FF2B5EF4-FFF2-40B4-BE49-F238E27FC236}">
                <a16:creationId xmlns:a16="http://schemas.microsoft.com/office/drawing/2014/main" id="{FE8DA46C-5F9E-41F2-BA16-3109331ED19C}"/>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1120708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5D3606A-6DAE-4A59-AA95-E983CEAC8CDF}"/>
              </a:ext>
            </a:extLst>
          </p:cNvPr>
          <p:cNvSpPr>
            <a:spLocks noGrp="1"/>
          </p:cNvSpPr>
          <p:nvPr>
            <p:ph type="title"/>
          </p:nvPr>
        </p:nvSpPr>
        <p:spPr/>
        <p:txBody>
          <a:bodyPr/>
          <a:lstStyle/>
          <a:p>
            <a:r>
              <a:rPr lang="fr-FR"/>
              <a:t>Modifiez le style du titre</a:t>
            </a:r>
            <a:endParaRPr lang="fr-BE"/>
          </a:p>
        </p:txBody>
      </p:sp>
      <p:sp>
        <p:nvSpPr>
          <p:cNvPr id="3" name="Espace réservé de la date 2">
            <a:extLst>
              <a:ext uri="{FF2B5EF4-FFF2-40B4-BE49-F238E27FC236}">
                <a16:creationId xmlns:a16="http://schemas.microsoft.com/office/drawing/2014/main" id="{A5DEC02B-9A55-4C48-903F-F50CA2BA728C}"/>
              </a:ext>
            </a:extLst>
          </p:cNvPr>
          <p:cNvSpPr>
            <a:spLocks noGrp="1"/>
          </p:cNvSpPr>
          <p:nvPr>
            <p:ph type="dt" sz="half" idx="10"/>
          </p:nvPr>
        </p:nvSpPr>
        <p:spPr/>
        <p:txBody>
          <a:bodyPr/>
          <a:lstStyle/>
          <a:p>
            <a:r>
              <a:rPr lang="fr-FR"/>
              <a:t>28-08-2019</a:t>
            </a:r>
            <a:endParaRPr lang="fr-BE"/>
          </a:p>
        </p:txBody>
      </p:sp>
      <p:sp>
        <p:nvSpPr>
          <p:cNvPr id="4" name="Espace réservé du pied de page 3">
            <a:extLst>
              <a:ext uri="{FF2B5EF4-FFF2-40B4-BE49-F238E27FC236}">
                <a16:creationId xmlns:a16="http://schemas.microsoft.com/office/drawing/2014/main" id="{A10375B6-9F65-49B2-824C-F059F5C76C19}"/>
              </a:ext>
            </a:extLst>
          </p:cNvPr>
          <p:cNvSpPr>
            <a:spLocks noGrp="1"/>
          </p:cNvSpPr>
          <p:nvPr>
            <p:ph type="ftr" sz="quarter" idx="11"/>
          </p:nvPr>
        </p:nvSpPr>
        <p:spPr/>
        <p:txBody>
          <a:bodyPr/>
          <a:lstStyle/>
          <a:p>
            <a:r>
              <a:rPr lang="fr-BE"/>
              <a:t>ROMBAUX Michaël - IG CHARLEROI</a:t>
            </a:r>
          </a:p>
        </p:txBody>
      </p:sp>
      <p:sp>
        <p:nvSpPr>
          <p:cNvPr id="5" name="Espace réservé du numéro de diapositive 4">
            <a:extLst>
              <a:ext uri="{FF2B5EF4-FFF2-40B4-BE49-F238E27FC236}">
                <a16:creationId xmlns:a16="http://schemas.microsoft.com/office/drawing/2014/main" id="{6D9CA23D-036D-409A-A727-D5EB96FF272B}"/>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18935621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511F4F32-9231-445F-82C7-A5959CF947CC}"/>
              </a:ext>
            </a:extLst>
          </p:cNvPr>
          <p:cNvSpPr>
            <a:spLocks noGrp="1"/>
          </p:cNvSpPr>
          <p:nvPr>
            <p:ph type="dt" sz="half" idx="10"/>
          </p:nvPr>
        </p:nvSpPr>
        <p:spPr/>
        <p:txBody>
          <a:bodyPr/>
          <a:lstStyle/>
          <a:p>
            <a:r>
              <a:rPr lang="fr-FR"/>
              <a:t>28-08-2019</a:t>
            </a:r>
            <a:endParaRPr lang="fr-BE"/>
          </a:p>
        </p:txBody>
      </p:sp>
      <p:sp>
        <p:nvSpPr>
          <p:cNvPr id="3" name="Espace réservé du pied de page 2">
            <a:extLst>
              <a:ext uri="{FF2B5EF4-FFF2-40B4-BE49-F238E27FC236}">
                <a16:creationId xmlns:a16="http://schemas.microsoft.com/office/drawing/2014/main" id="{98DDF7D4-6416-4D06-9F28-8CE86376F05C}"/>
              </a:ext>
            </a:extLst>
          </p:cNvPr>
          <p:cNvSpPr>
            <a:spLocks noGrp="1"/>
          </p:cNvSpPr>
          <p:nvPr>
            <p:ph type="ftr" sz="quarter" idx="11"/>
          </p:nvPr>
        </p:nvSpPr>
        <p:spPr/>
        <p:txBody>
          <a:bodyPr/>
          <a:lstStyle/>
          <a:p>
            <a:r>
              <a:rPr lang="fr-BE"/>
              <a:t>ROMBAUX Michaël - IG CHARLEROI</a:t>
            </a:r>
          </a:p>
        </p:txBody>
      </p:sp>
      <p:sp>
        <p:nvSpPr>
          <p:cNvPr id="4" name="Espace réservé du numéro de diapositive 3">
            <a:extLst>
              <a:ext uri="{FF2B5EF4-FFF2-40B4-BE49-F238E27FC236}">
                <a16:creationId xmlns:a16="http://schemas.microsoft.com/office/drawing/2014/main" id="{7E3535AF-2CB7-4F76-9FE2-D65205FA3609}"/>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414312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75483D0-D47D-414D-8E4B-A2A829DE2B04}"/>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du contenu 2">
            <a:extLst>
              <a:ext uri="{FF2B5EF4-FFF2-40B4-BE49-F238E27FC236}">
                <a16:creationId xmlns:a16="http://schemas.microsoft.com/office/drawing/2014/main" id="{CE26CD02-7DDD-46CF-9F6A-766E54ED81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BE"/>
          </a:p>
        </p:txBody>
      </p:sp>
      <p:sp>
        <p:nvSpPr>
          <p:cNvPr id="4" name="Espace réservé du texte 3">
            <a:extLst>
              <a:ext uri="{FF2B5EF4-FFF2-40B4-BE49-F238E27FC236}">
                <a16:creationId xmlns:a16="http://schemas.microsoft.com/office/drawing/2014/main" id="{4D2F5448-A1DB-4913-B06E-431C5CF7EF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DAB5FE53-7AED-4FBA-AE73-24D298CD274F}"/>
              </a:ext>
            </a:extLst>
          </p:cNvPr>
          <p:cNvSpPr>
            <a:spLocks noGrp="1"/>
          </p:cNvSpPr>
          <p:nvPr>
            <p:ph type="dt" sz="half" idx="10"/>
          </p:nvPr>
        </p:nvSpPr>
        <p:spPr/>
        <p:txBody>
          <a:bodyPr/>
          <a:lstStyle/>
          <a:p>
            <a:r>
              <a:rPr lang="fr-FR"/>
              <a:t>28-08-2019</a:t>
            </a:r>
            <a:endParaRPr lang="fr-BE"/>
          </a:p>
        </p:txBody>
      </p:sp>
      <p:sp>
        <p:nvSpPr>
          <p:cNvPr id="6" name="Espace réservé du pied de page 5">
            <a:extLst>
              <a:ext uri="{FF2B5EF4-FFF2-40B4-BE49-F238E27FC236}">
                <a16:creationId xmlns:a16="http://schemas.microsoft.com/office/drawing/2014/main" id="{EBEC86D6-C8E1-442F-9820-8A82F6BB599A}"/>
              </a:ext>
            </a:extLst>
          </p:cNvPr>
          <p:cNvSpPr>
            <a:spLocks noGrp="1"/>
          </p:cNvSpPr>
          <p:nvPr>
            <p:ph type="ftr" sz="quarter" idx="11"/>
          </p:nvPr>
        </p:nvSpPr>
        <p:spPr/>
        <p:txBody>
          <a:bodyPr/>
          <a:lstStyle/>
          <a:p>
            <a:r>
              <a:rPr lang="fr-BE"/>
              <a:t>ROMBAUX Michaël - IG CHARLEROI</a:t>
            </a:r>
          </a:p>
        </p:txBody>
      </p:sp>
      <p:sp>
        <p:nvSpPr>
          <p:cNvPr id="7" name="Espace réservé du numéro de diapositive 6">
            <a:extLst>
              <a:ext uri="{FF2B5EF4-FFF2-40B4-BE49-F238E27FC236}">
                <a16:creationId xmlns:a16="http://schemas.microsoft.com/office/drawing/2014/main" id="{E54F938B-F82D-4586-8737-3B9EFF00BBA1}"/>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34276764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D705FD7-9AD9-4157-BA25-AA32D1294331}"/>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fr-BE"/>
          </a:p>
        </p:txBody>
      </p:sp>
      <p:sp>
        <p:nvSpPr>
          <p:cNvPr id="3" name="Espace réservé pour une image  2">
            <a:extLst>
              <a:ext uri="{FF2B5EF4-FFF2-40B4-BE49-F238E27FC236}">
                <a16:creationId xmlns:a16="http://schemas.microsoft.com/office/drawing/2014/main" id="{A30200BB-FADB-4105-95FE-C63FDCB409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BE"/>
          </a:p>
        </p:txBody>
      </p:sp>
      <p:sp>
        <p:nvSpPr>
          <p:cNvPr id="4" name="Espace réservé du texte 3">
            <a:extLst>
              <a:ext uri="{FF2B5EF4-FFF2-40B4-BE49-F238E27FC236}">
                <a16:creationId xmlns:a16="http://schemas.microsoft.com/office/drawing/2014/main" id="{EEE84AE6-3C55-435B-BDA7-78D5D879FC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D3BAD65-0424-4428-9083-4D33CA617353}"/>
              </a:ext>
            </a:extLst>
          </p:cNvPr>
          <p:cNvSpPr>
            <a:spLocks noGrp="1"/>
          </p:cNvSpPr>
          <p:nvPr>
            <p:ph type="dt" sz="half" idx="10"/>
          </p:nvPr>
        </p:nvSpPr>
        <p:spPr/>
        <p:txBody>
          <a:bodyPr/>
          <a:lstStyle/>
          <a:p>
            <a:r>
              <a:rPr lang="fr-FR"/>
              <a:t>28-08-2019</a:t>
            </a:r>
            <a:endParaRPr lang="fr-BE"/>
          </a:p>
        </p:txBody>
      </p:sp>
      <p:sp>
        <p:nvSpPr>
          <p:cNvPr id="6" name="Espace réservé du pied de page 5">
            <a:extLst>
              <a:ext uri="{FF2B5EF4-FFF2-40B4-BE49-F238E27FC236}">
                <a16:creationId xmlns:a16="http://schemas.microsoft.com/office/drawing/2014/main" id="{36C52C55-0B67-47D2-9FFB-3E1C20662386}"/>
              </a:ext>
            </a:extLst>
          </p:cNvPr>
          <p:cNvSpPr>
            <a:spLocks noGrp="1"/>
          </p:cNvSpPr>
          <p:nvPr>
            <p:ph type="ftr" sz="quarter" idx="11"/>
          </p:nvPr>
        </p:nvSpPr>
        <p:spPr/>
        <p:txBody>
          <a:bodyPr/>
          <a:lstStyle/>
          <a:p>
            <a:r>
              <a:rPr lang="fr-BE"/>
              <a:t>ROMBAUX Michaël - IG CHARLEROI</a:t>
            </a:r>
          </a:p>
        </p:txBody>
      </p:sp>
      <p:sp>
        <p:nvSpPr>
          <p:cNvPr id="7" name="Espace réservé du numéro de diapositive 6">
            <a:extLst>
              <a:ext uri="{FF2B5EF4-FFF2-40B4-BE49-F238E27FC236}">
                <a16:creationId xmlns:a16="http://schemas.microsoft.com/office/drawing/2014/main" id="{6079939D-A772-4F2B-BC3D-D56346FE0ADA}"/>
              </a:ext>
            </a:extLst>
          </p:cNvPr>
          <p:cNvSpPr>
            <a:spLocks noGrp="1"/>
          </p:cNvSpPr>
          <p:nvPr>
            <p:ph type="sldNum" sz="quarter" idx="12"/>
          </p:nvPr>
        </p:nvSpPr>
        <p:spPr/>
        <p:txBody>
          <a:bodyPr/>
          <a:lstStyle/>
          <a:p>
            <a:fld id="{9350655B-B394-4670-AE82-A64F671D6FCB}" type="slidenum">
              <a:rPr lang="fr-BE" smtClean="0"/>
              <a:t>‹N°›</a:t>
            </a:fld>
            <a:endParaRPr lang="fr-BE"/>
          </a:p>
        </p:txBody>
      </p:sp>
    </p:spTree>
    <p:extLst>
      <p:ext uri="{BB962C8B-B14F-4D97-AF65-F5344CB8AC3E}">
        <p14:creationId xmlns:p14="http://schemas.microsoft.com/office/powerpoint/2010/main" val="1433361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1000"/>
            <a:lum/>
          </a:blip>
          <a:srcRect/>
          <a:stretch>
            <a:fillRect/>
          </a:stretch>
        </a:blipFill>
        <a:effectLst/>
      </p:bgPr>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9D70CFBA-77C9-444B-A66A-EF9201AA7B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fr-BE"/>
          </a:p>
        </p:txBody>
      </p:sp>
      <p:sp>
        <p:nvSpPr>
          <p:cNvPr id="3" name="Espace réservé du texte 2">
            <a:extLst>
              <a:ext uri="{FF2B5EF4-FFF2-40B4-BE49-F238E27FC236}">
                <a16:creationId xmlns:a16="http://schemas.microsoft.com/office/drawing/2014/main" id="{81D18F03-F7E0-4320-BC38-1AAF9A4DA6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fr-BE" dirty="0"/>
          </a:p>
        </p:txBody>
      </p:sp>
      <p:sp>
        <p:nvSpPr>
          <p:cNvPr id="4" name="Espace réservé de la date 3">
            <a:extLst>
              <a:ext uri="{FF2B5EF4-FFF2-40B4-BE49-F238E27FC236}">
                <a16:creationId xmlns:a16="http://schemas.microsoft.com/office/drawing/2014/main" id="{0EF31906-8B95-495F-B53D-D258A5B7C6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solidFill>
              </a:defRPr>
            </a:lvl1pPr>
          </a:lstStyle>
          <a:p>
            <a:r>
              <a:rPr lang="fr-FR"/>
              <a:t>28-08-2019</a:t>
            </a:r>
            <a:endParaRPr lang="fr-BE" dirty="0"/>
          </a:p>
        </p:txBody>
      </p:sp>
      <p:sp>
        <p:nvSpPr>
          <p:cNvPr id="5" name="Espace réservé du pied de page 4">
            <a:extLst>
              <a:ext uri="{FF2B5EF4-FFF2-40B4-BE49-F238E27FC236}">
                <a16:creationId xmlns:a16="http://schemas.microsoft.com/office/drawing/2014/main" id="{74AECAD3-C514-4257-BC35-E4891AF837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fr-BE"/>
              <a:t>ROMBAUX Michaël - IG CHARLEROI</a:t>
            </a:r>
          </a:p>
        </p:txBody>
      </p:sp>
      <p:sp>
        <p:nvSpPr>
          <p:cNvPr id="6" name="Espace réservé du numéro de diapositive 5">
            <a:extLst>
              <a:ext uri="{FF2B5EF4-FFF2-40B4-BE49-F238E27FC236}">
                <a16:creationId xmlns:a16="http://schemas.microsoft.com/office/drawing/2014/main" id="{7A593369-2D35-4F66-8384-A755039E4A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50655B-B394-4670-AE82-A64F671D6FCB}" type="slidenum">
              <a:rPr lang="fr-BE" smtClean="0"/>
              <a:t>‹N°›</a:t>
            </a:fld>
            <a:endParaRPr lang="fr-BE"/>
          </a:p>
        </p:txBody>
      </p:sp>
    </p:spTree>
    <p:extLst>
      <p:ext uri="{BB962C8B-B14F-4D97-AF65-F5344CB8AC3E}">
        <p14:creationId xmlns:p14="http://schemas.microsoft.com/office/powerpoint/2010/main" val="2289245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arxiv.org/search/stat?searchtype=author&amp;query=Goodfellow%2C+I+J"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arxiv.org/abs/1406.2661"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pixabay.com/en/robot-machine-technology-science-312566/" TargetMode="External"/><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jpe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slideLayout" Target="../slideLayouts/slideLayout2.xml"/><Relationship Id="rId7" Type="http://schemas.openxmlformats.org/officeDocument/2006/relationships/image" Target="../media/image28.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image" Target="../media/image26.png"/><Relationship Id="rId10" Type="http://schemas.openxmlformats.org/officeDocument/2006/relationships/image" Target="../media/image31.png"/><Relationship Id="rId4" Type="http://schemas.openxmlformats.org/officeDocument/2006/relationships/image" Target="../media/image25.png"/><Relationship Id="rId9" Type="http://schemas.openxmlformats.org/officeDocument/2006/relationships/image" Target="../media/image30.png"/></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2220686" y="1964581"/>
            <a:ext cx="7016620" cy="2264047"/>
          </a:xfrm>
          <a:noFill/>
          <a:effectLst>
            <a:softEdge rad="12700"/>
          </a:effectLst>
        </p:spPr>
        <p:txBody>
          <a:bodyPr>
            <a:noAutofit/>
          </a:bodyPr>
          <a:lstStyle/>
          <a:p>
            <a:r>
              <a:rPr lang="fr-BE" sz="5400" b="1" dirty="0">
                <a:solidFill>
                  <a:schemeClr val="accent1">
                    <a:lumMod val="50000"/>
                  </a:schemeClr>
                </a:solidFill>
                <a:effectLst>
                  <a:outerShdw blurRad="38100" dist="38100" dir="2700000" algn="tl">
                    <a:srgbClr val="000000">
                      <a:alpha val="43137"/>
                    </a:srgbClr>
                  </a:outerShdw>
                </a:effectLst>
              </a:rPr>
              <a:t>Apprendre à collaborer </a:t>
            </a:r>
            <a:br>
              <a:rPr lang="fr-BE" sz="5400" b="1" dirty="0">
                <a:solidFill>
                  <a:schemeClr val="accent1">
                    <a:lumMod val="50000"/>
                  </a:schemeClr>
                </a:solidFill>
                <a:effectLst>
                  <a:outerShdw blurRad="38100" dist="38100" dir="2700000" algn="tl">
                    <a:srgbClr val="000000">
                      <a:alpha val="43137"/>
                    </a:srgbClr>
                  </a:outerShdw>
                </a:effectLst>
              </a:rPr>
            </a:br>
            <a:r>
              <a:rPr lang="fr-BE" sz="5400" b="1" dirty="0">
                <a:solidFill>
                  <a:schemeClr val="accent1">
                    <a:lumMod val="50000"/>
                  </a:schemeClr>
                </a:solidFill>
                <a:effectLst>
                  <a:outerShdw blurRad="38100" dist="38100" dir="2700000" algn="tl">
                    <a:srgbClr val="000000">
                      <a:alpha val="43137"/>
                    </a:srgbClr>
                  </a:outerShdw>
                </a:effectLst>
              </a:rPr>
              <a:t>par le langage et la vision</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a:t>
            </a:fld>
            <a:endParaRPr lang="fr-BE" dirty="0"/>
          </a:p>
        </p:txBody>
      </p:sp>
      <p:cxnSp>
        <p:nvCxnSpPr>
          <p:cNvPr id="22" name="Connecteur droit 21">
            <a:extLst>
              <a:ext uri="{FF2B5EF4-FFF2-40B4-BE49-F238E27FC236}">
                <a16:creationId xmlns:a16="http://schemas.microsoft.com/office/drawing/2014/main" id="{8EB43B94-9193-4AF4-A812-FBD98C603E71}"/>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 name="ZoneTexte 1">
            <a:extLst>
              <a:ext uri="{FF2B5EF4-FFF2-40B4-BE49-F238E27FC236}">
                <a16:creationId xmlns:a16="http://schemas.microsoft.com/office/drawing/2014/main" id="{35F5C97F-B907-44D9-B986-811D6759C8B4}"/>
              </a:ext>
            </a:extLst>
          </p:cNvPr>
          <p:cNvSpPr txBox="1"/>
          <p:nvPr/>
        </p:nvSpPr>
        <p:spPr>
          <a:xfrm>
            <a:off x="552892" y="4228628"/>
            <a:ext cx="5688420" cy="1200329"/>
          </a:xfrm>
          <a:prstGeom prst="rect">
            <a:avLst/>
          </a:prstGeom>
          <a:noFill/>
        </p:spPr>
        <p:txBody>
          <a:bodyPr wrap="square" rtlCol="0">
            <a:spAutoFit/>
          </a:bodyPr>
          <a:lstStyle/>
          <a:p>
            <a:r>
              <a:rPr lang="fr-BE" sz="2400" b="1" dirty="0">
                <a:solidFill>
                  <a:schemeClr val="accent1">
                    <a:lumMod val="50000"/>
                  </a:schemeClr>
                </a:solidFill>
                <a:effectLst>
                  <a:outerShdw blurRad="38100" dist="38100" dir="2700000" algn="tl">
                    <a:srgbClr val="000000">
                      <a:alpha val="43137"/>
                    </a:srgbClr>
                  </a:outerShdw>
                </a:effectLst>
                <a:latin typeface="+mj-lt"/>
                <a:ea typeface="+mj-ea"/>
                <a:cs typeface="+mj-cs"/>
              </a:rPr>
              <a:t>Promoteur : DUTOIT Thierry</a:t>
            </a:r>
          </a:p>
          <a:p>
            <a:r>
              <a:rPr lang="fr-BE" sz="2400" b="1" dirty="0" err="1">
                <a:solidFill>
                  <a:schemeClr val="accent1">
                    <a:lumMod val="50000"/>
                  </a:schemeClr>
                </a:solidFill>
                <a:effectLst>
                  <a:outerShdw blurRad="38100" dist="38100" dir="2700000" algn="tl">
                    <a:srgbClr val="000000">
                      <a:alpha val="43137"/>
                    </a:srgbClr>
                  </a:outerShdw>
                </a:effectLst>
                <a:latin typeface="+mj-lt"/>
                <a:ea typeface="+mj-ea"/>
                <a:cs typeface="+mj-cs"/>
              </a:rPr>
              <a:t>Co-Promoteur</a:t>
            </a:r>
            <a:r>
              <a:rPr lang="fr-BE" sz="2400" b="1" dirty="0">
                <a:solidFill>
                  <a:schemeClr val="accent1">
                    <a:lumMod val="50000"/>
                  </a:schemeClr>
                </a:solidFill>
                <a:effectLst>
                  <a:outerShdw blurRad="38100" dist="38100" dir="2700000" algn="tl">
                    <a:srgbClr val="000000">
                      <a:alpha val="43137"/>
                    </a:srgbClr>
                  </a:outerShdw>
                </a:effectLst>
                <a:latin typeface="+mj-lt"/>
                <a:ea typeface="+mj-ea"/>
                <a:cs typeface="+mj-cs"/>
              </a:rPr>
              <a:t> : DELBROUCK Jean-Benoît</a:t>
            </a:r>
          </a:p>
          <a:p>
            <a:r>
              <a:rPr lang="fr-BE" sz="2400" b="1" dirty="0">
                <a:solidFill>
                  <a:schemeClr val="accent1">
                    <a:lumMod val="50000"/>
                  </a:schemeClr>
                </a:solidFill>
                <a:effectLst>
                  <a:outerShdw blurRad="38100" dist="38100" dir="2700000" algn="tl">
                    <a:srgbClr val="000000">
                      <a:alpha val="43137"/>
                    </a:srgbClr>
                  </a:outerShdw>
                </a:effectLst>
                <a:latin typeface="+mj-lt"/>
                <a:ea typeface="+mj-ea"/>
                <a:cs typeface="+mj-cs"/>
              </a:rPr>
              <a:t>	           	 DUPONT Stéphane</a:t>
            </a:r>
          </a:p>
        </p:txBody>
      </p:sp>
    </p:spTree>
    <p:extLst>
      <p:ext uri="{BB962C8B-B14F-4D97-AF65-F5344CB8AC3E}">
        <p14:creationId xmlns:p14="http://schemas.microsoft.com/office/powerpoint/2010/main" val="2819193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637446" y="99455"/>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solidFill>
                  <a:schemeClr val="accent1">
                    <a:lumMod val="50000"/>
                  </a:schemeClr>
                </a:solidFill>
              </a:rPr>
              <a:t>30-08-2019</a:t>
            </a:r>
            <a:endParaRPr lang="fr-BE" dirty="0">
              <a:solidFill>
                <a:schemeClr val="accent1">
                  <a:lumMod val="50000"/>
                </a:schemeClr>
              </a:solidFill>
            </a:endParaRPr>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dirty="0">
                <a:solidFill>
                  <a:schemeClr val="accent1">
                    <a:lumMod val="50000"/>
                  </a:schemeClr>
                </a:solidFill>
              </a:rPr>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10</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7" y="1510803"/>
            <a:ext cx="11410563"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Apprentissage supervisé et non supervisé</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r>
              <a:rPr lang="fr-BE" altLang="fr-FR" sz="2400" u="sng"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Supervisé					Non-supervisé</a:t>
            </a:r>
          </a:p>
          <a:p>
            <a:pPr lvl="0" eaLnBrk="0" fontAlgn="base" hangingPunct="0">
              <a:spcBef>
                <a:spcPct val="0"/>
              </a:spcBef>
              <a:spcAft>
                <a:spcPct val="0"/>
              </a:spcAft>
            </a:pPr>
            <a:endParaRPr lang="fr-BE" altLang="fr-FR" sz="2400" u="sng"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Entrées annotées - Labélisées	Entrées non labellisées			</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Classification				Extraction de données descriptive</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Segmentation				(Organisation des données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himself</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Prédictions</a:t>
            </a:r>
          </a:p>
        </p:txBody>
      </p:sp>
    </p:spTree>
    <p:extLst>
      <p:ext uri="{BB962C8B-B14F-4D97-AF65-F5344CB8AC3E}">
        <p14:creationId xmlns:p14="http://schemas.microsoft.com/office/powerpoint/2010/main" val="115009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 choix des jeux de données</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11</a:t>
            </a:fld>
            <a:endParaRPr lang="fr-BE" dirty="0"/>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157065" y="1720575"/>
            <a:ext cx="11877869" cy="61247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eaLnBrk="0" fontAlgn="base" hangingPunct="0">
              <a:spcBef>
                <a:spcPct val="0"/>
              </a:spcBef>
              <a:spcAft>
                <a:spcPct val="0"/>
              </a:spcAft>
            </a:pPr>
            <a:r>
              <a:rPr lang="fr-BE" altLang="fr-FR" sz="3200" dirty="0">
                <a:solidFill>
                  <a:schemeClr val="accent1">
                    <a:lumMod val="50000"/>
                  </a:schemeClr>
                </a:solidFill>
                <a:latin typeface="Verdana" panose="020B0604030504040204" pitchFamily="34" charset="0"/>
                <a:cs typeface="Times New Roman" panose="02020603050405020304" pitchFamily="18" charset="0"/>
              </a:rPr>
              <a:t>Imiter quoi ?</a:t>
            </a:r>
          </a:p>
          <a:p>
            <a:pPr algn="ctr" eaLnBrk="0" fontAlgn="base" hangingPunct="0">
              <a:spcBef>
                <a:spcPct val="0"/>
              </a:spcBef>
              <a:spcAft>
                <a:spcPct val="0"/>
              </a:spcAft>
            </a:pPr>
            <a:r>
              <a:rPr lang="fr-BE" altLang="fr-FR" sz="3200" dirty="0">
                <a:solidFill>
                  <a:schemeClr val="accent1">
                    <a:lumMod val="50000"/>
                  </a:schemeClr>
                </a:solidFill>
                <a:latin typeface="Verdana" panose="020B0604030504040204" pitchFamily="34" charset="0"/>
                <a:cs typeface="Times New Roman" panose="02020603050405020304" pitchFamily="18" charset="0"/>
              </a:rPr>
              <a:t> … des images </a:t>
            </a:r>
          </a:p>
          <a:p>
            <a:pPr algn="ctr" eaLnBrk="0" fontAlgn="base" hangingPunct="0">
              <a:spcBef>
                <a:spcPct val="0"/>
              </a:spcBef>
              <a:spcAft>
                <a:spcPct val="0"/>
              </a:spcAft>
            </a:pPr>
            <a:endParaRPr lang="fr-BE" altLang="fr-FR" sz="3200" dirty="0">
              <a:solidFill>
                <a:schemeClr val="accent1">
                  <a:lumMod val="50000"/>
                </a:schemeClr>
              </a:solidFill>
              <a:latin typeface="Verdana" panose="020B0604030504040204" pitchFamily="34" charset="0"/>
              <a:cs typeface="Times New Roman" panose="02020603050405020304" pitchFamily="18" charset="0"/>
            </a:endParaRPr>
          </a:p>
          <a:p>
            <a:pPr eaLnBrk="0" fontAlgn="base" hangingPunct="0">
              <a:spcBef>
                <a:spcPct val="0"/>
              </a:spcBef>
              <a:spcAft>
                <a:spcPct val="0"/>
              </a:spcAft>
            </a:pPr>
            <a:r>
              <a:rPr lang="fr-BE" altLang="fr-FR" sz="3200" dirty="0">
                <a:solidFill>
                  <a:schemeClr val="accent1">
                    <a:lumMod val="50000"/>
                  </a:schemeClr>
                </a:solidFill>
                <a:latin typeface="Verdana" panose="020B0604030504040204" pitchFamily="34" charset="0"/>
                <a:cs typeface="Times New Roman" panose="02020603050405020304" pitchFamily="18" charset="0"/>
              </a:rPr>
              <a:t>(… et même plus … des vidéos, texte, voix, musique,…)</a:t>
            </a:r>
          </a:p>
          <a:p>
            <a:pPr eaLnBrk="0" fontAlgn="base" hangingPunct="0">
              <a:spcBef>
                <a:spcPct val="0"/>
              </a:spcBef>
              <a:spcAft>
                <a:spcPct val="0"/>
              </a:spcAft>
            </a:pPr>
            <a:endParaRPr lang="fr-BE" altLang="fr-FR" sz="3200" dirty="0">
              <a:solidFill>
                <a:schemeClr val="accent1">
                  <a:lumMod val="50000"/>
                </a:schemeClr>
              </a:solidFill>
              <a:latin typeface="Verdana" panose="020B0604030504040204" pitchFamily="34" charset="0"/>
              <a:cs typeface="Times New Roman" panose="02020603050405020304" pitchFamily="18" charset="0"/>
            </a:endParaRPr>
          </a:p>
          <a:p>
            <a:pPr eaLnBrk="0" fontAlgn="base" hangingPunct="0">
              <a:spcBef>
                <a:spcPct val="0"/>
              </a:spcBef>
              <a:spcAft>
                <a:spcPct val="0"/>
              </a:spcAft>
            </a:pPr>
            <a:r>
              <a:rPr lang="fr-BE" altLang="fr-FR" sz="3200" dirty="0">
                <a:solidFill>
                  <a:schemeClr val="accent1">
                    <a:lumMod val="50000"/>
                  </a:schemeClr>
                </a:solidFill>
                <a:latin typeface="Verdana" panose="020B0604030504040204" pitchFamily="34" charset="0"/>
                <a:cs typeface="Times New Roman" panose="02020603050405020304" pitchFamily="18" charset="0"/>
              </a:rPr>
              <a:t>Et plus ?</a:t>
            </a:r>
          </a:p>
          <a:p>
            <a:pPr eaLnBrk="0" fontAlgn="base" hangingPunct="0">
              <a:spcBef>
                <a:spcPct val="0"/>
              </a:spcBef>
              <a:spcAft>
                <a:spcPct val="0"/>
              </a:spcAft>
            </a:pPr>
            <a:endParaRPr lang="fr-BE" altLang="fr-FR" sz="3200" dirty="0">
              <a:solidFill>
                <a:schemeClr val="accent1">
                  <a:lumMod val="50000"/>
                </a:schemeClr>
              </a:solidFill>
              <a:latin typeface="Verdana" panose="020B0604030504040204" pitchFamily="34" charset="0"/>
              <a:cs typeface="Times New Roman" panose="02020603050405020304" pitchFamily="18" charset="0"/>
            </a:endParaRPr>
          </a:p>
          <a:p>
            <a:pPr eaLnBrk="0" fontAlgn="base" hangingPunct="0">
              <a:spcBef>
                <a:spcPct val="0"/>
              </a:spcBef>
              <a:spcAft>
                <a:spcPct val="0"/>
              </a:spcAft>
            </a:pPr>
            <a:r>
              <a:rPr lang="fr-BE" altLang="fr-FR" sz="3200" dirty="0">
                <a:solidFill>
                  <a:schemeClr val="accent1">
                    <a:lumMod val="50000"/>
                  </a:schemeClr>
                </a:solidFill>
                <a:latin typeface="Verdana" panose="020B0604030504040204" pitchFamily="34" charset="0"/>
                <a:cs typeface="Times New Roman" panose="02020603050405020304" pitchFamily="18" charset="0"/>
              </a:rPr>
              <a:t>					… un cheval</a:t>
            </a:r>
          </a:p>
          <a:p>
            <a:pPr eaLnBrk="0" fontAlgn="base" hangingPunct="0">
              <a:spcBef>
                <a:spcPct val="0"/>
              </a:spcBef>
              <a:spcAft>
                <a:spcPct val="0"/>
              </a:spcAft>
            </a:pPr>
            <a:endParaRPr lang="fr-BE" altLang="fr-FR" sz="3200" dirty="0">
              <a:solidFill>
                <a:schemeClr val="accent1">
                  <a:lumMod val="50000"/>
                </a:schemeClr>
              </a:solidFill>
              <a:latin typeface="Verdana" panose="020B0604030504040204" pitchFamily="34" charset="0"/>
              <a:cs typeface="Times New Roman" panose="02020603050405020304" pitchFamily="18" charset="0"/>
            </a:endParaRPr>
          </a:p>
          <a:p>
            <a:pPr eaLnBrk="0" fontAlgn="base" hangingPunct="0">
              <a:spcBef>
                <a:spcPct val="0"/>
              </a:spcBef>
              <a:spcAft>
                <a:spcPct val="0"/>
              </a:spcAft>
            </a:pPr>
            <a:endParaRPr lang="fr-BE" altLang="fr-FR" sz="3200" dirty="0">
              <a:solidFill>
                <a:schemeClr val="accent1">
                  <a:lumMod val="50000"/>
                </a:schemeClr>
              </a:solidFill>
              <a:latin typeface="Verdana" panose="020B0604030504040204" pitchFamily="34" charset="0"/>
              <a:cs typeface="Times New Roman" panose="02020603050405020304" pitchFamily="18" charset="0"/>
            </a:endParaRPr>
          </a:p>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4271643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 choix des jeux de données</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12</a:t>
            </a:fld>
            <a:endParaRPr lang="fr-BE" dirty="0"/>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390965"/>
            <a:ext cx="11080101"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Initialement : un jeu de donnée (MNIST en noir/blanc et 10 classes )</a:t>
            </a:r>
          </a:p>
          <a:p>
            <a:pPr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Objectif : Elargir le jeu de données</a:t>
            </a:r>
          </a:p>
          <a:p>
            <a:pPr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Comment :</a:t>
            </a:r>
          </a:p>
          <a:p>
            <a:pPr marL="914400" lvl="1" indent="-457200" eaLnBrk="0" fontAlgn="base" hangingPunct="0">
              <a:spcBef>
                <a:spcPct val="0"/>
              </a:spcBef>
              <a:spcAft>
                <a:spcPct val="0"/>
              </a:spcAft>
              <a:buFont typeface="+mj-lt"/>
              <a:buAutoNum type="arabicPeriod"/>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Augmenter les nombres de classes</a:t>
            </a:r>
          </a:p>
          <a:p>
            <a:pPr marL="914400" lvl="1" indent="-457200" eaLnBrk="0" fontAlgn="base" hangingPunct="0">
              <a:spcBef>
                <a:spcPct val="0"/>
              </a:spcBef>
              <a:spcAft>
                <a:spcPct val="0"/>
              </a:spcAft>
              <a:buFont typeface="+mj-lt"/>
              <a:buAutoNum type="arabicPeriod"/>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Couvrir tous les canaux </a:t>
            </a:r>
          </a:p>
          <a:p>
            <a:pPr marL="2628900" lvl="5" indent="-34290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1 canal : Noir et Blanc =&gt; Niveau de gris</a:t>
            </a:r>
          </a:p>
          <a:p>
            <a:pPr marL="2628900" lvl="5" indent="-34290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3 canaux : RGB (Couleur)</a:t>
            </a:r>
          </a:p>
          <a:p>
            <a:pPr marL="914400" lvl="1" indent="-457200" eaLnBrk="0" fontAlgn="base" hangingPunct="0">
              <a:spcBef>
                <a:spcPct val="0"/>
              </a:spcBef>
              <a:spcAft>
                <a:spcPct val="0"/>
              </a:spcAft>
              <a:buFont typeface="+mj-lt"/>
              <a:buAutoNum type="arabicPeriod"/>
            </a:pPr>
            <a:r>
              <a:rPr lang="fr-BE" altLang="fr-FR" sz="2400" dirty="0">
                <a:solidFill>
                  <a:schemeClr val="accent1">
                    <a:lumMod val="50000"/>
                  </a:schemeClr>
                </a:solidFill>
                <a:latin typeface="Verdana" panose="020B0604030504040204" pitchFamily="34" charset="0"/>
                <a:cs typeface="Times New Roman" panose="02020603050405020304" pitchFamily="18" charset="0"/>
              </a:rPr>
              <a:t>Complexifier les données (forme =&gt; photo) </a:t>
            </a:r>
          </a:p>
          <a:p>
            <a:pPr marL="914400" lvl="1" indent="-457200" eaLnBrk="0" fontAlgn="base" hangingPunct="0">
              <a:spcBef>
                <a:spcPct val="0"/>
              </a:spcBef>
              <a:spcAft>
                <a:spcPct val="0"/>
              </a:spcAft>
              <a:buFont typeface="+mj-lt"/>
              <a:buAutoNum type="arabicPeriod"/>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33159078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 choix des jeux de données</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13</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lvl="1" eaLnBrk="0" fontAlgn="base" hangingPunct="0">
              <a:spcBef>
                <a:spcPct val="0"/>
              </a:spcBef>
              <a:spcAft>
                <a:spcPct val="0"/>
              </a:spcAft>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Arial" panose="020B0604020202020204" pitchFamily="34" charset="0"/>
              </a:rPr>
              <a:t>MNIST		10 classes (0 à 9)</a:t>
            </a:r>
          </a:p>
          <a:p>
            <a:pPr lvl="7"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 	</a:t>
            </a: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32 x 32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1 canal (B/W)</a:t>
            </a:r>
          </a:p>
          <a:p>
            <a:pPr lvl="8" eaLnBrk="0" fontAlgn="base" hangingPunct="0">
              <a:spcBef>
                <a:spcPct val="0"/>
              </a:spcBef>
              <a:spcAft>
                <a:spcPct val="0"/>
              </a:spcAft>
            </a:pPr>
            <a:r>
              <a:rPr lang="fr-BE" sz="2400" dirty="0">
                <a:solidFill>
                  <a:schemeClr val="accent1">
                    <a:lumMod val="50000"/>
                  </a:schemeClr>
                </a:solidFill>
                <a:latin typeface="Arial" panose="020B0604020202020204" pitchFamily="34" charset="0"/>
              </a:rPr>
              <a:t>60.000 images</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2" name="Image 1">
            <a:extLst>
              <a:ext uri="{FF2B5EF4-FFF2-40B4-BE49-F238E27FC236}">
                <a16:creationId xmlns:a16="http://schemas.microsoft.com/office/drawing/2014/main" id="{F96DC21E-CC96-499E-857F-E040AAB59DD2}"/>
              </a:ext>
            </a:extLst>
          </p:cNvPr>
          <p:cNvPicPr>
            <a:picLocks noChangeAspect="1"/>
          </p:cNvPicPr>
          <p:nvPr/>
        </p:nvPicPr>
        <p:blipFill>
          <a:blip r:embed="rId3"/>
          <a:stretch>
            <a:fillRect/>
          </a:stretch>
        </p:blipFill>
        <p:spPr>
          <a:xfrm>
            <a:off x="6511794" y="2249785"/>
            <a:ext cx="4333875" cy="3250406"/>
          </a:xfrm>
          <a:prstGeom prst="rect">
            <a:avLst/>
          </a:prstGeom>
        </p:spPr>
      </p:pic>
    </p:spTree>
    <p:extLst>
      <p:ext uri="{BB962C8B-B14F-4D97-AF65-F5344CB8AC3E}">
        <p14:creationId xmlns:p14="http://schemas.microsoft.com/office/powerpoint/2010/main" val="2789350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 choix des jeux de données</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14</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5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 10		</a:t>
            </a:r>
            <a:r>
              <a:rPr lang="fr-BE" altLang="fr-FR" sz="2400" dirty="0">
                <a:solidFill>
                  <a:schemeClr val="accent1">
                    <a:lumMod val="50000"/>
                  </a:schemeClr>
                </a:solidFill>
                <a:latin typeface="Arial" panose="020B0604020202020204" pitchFamily="34" charset="0"/>
              </a:rPr>
              <a:t>10 classes</a:t>
            </a:r>
          </a:p>
          <a:p>
            <a:pPr lvl="8"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32 x 32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3 canaux (RGB)</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7" eaLnBrk="0" fontAlgn="base" hangingPunct="0">
              <a:spcBef>
                <a:spcPct val="0"/>
              </a:spcBef>
              <a:spcAft>
                <a:spcPct val="0"/>
              </a:spcAft>
            </a:pPr>
            <a:r>
              <a:rPr lang="fr-BE" sz="2400" dirty="0">
                <a:solidFill>
                  <a:schemeClr val="accent1">
                    <a:lumMod val="50000"/>
                  </a:schemeClr>
                </a:solidFill>
                <a:latin typeface="Arial" panose="020B0604020202020204" pitchFamily="34" charset="0"/>
              </a:rPr>
              <a:t>	60.000 images</a:t>
            </a: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6" name="Image 5">
            <a:extLst>
              <a:ext uri="{FF2B5EF4-FFF2-40B4-BE49-F238E27FC236}">
                <a16:creationId xmlns:a16="http://schemas.microsoft.com/office/drawing/2014/main" id="{0A3B4C94-04B6-4829-A085-1CF10218FA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5074" y="2074713"/>
            <a:ext cx="4781551" cy="3586163"/>
          </a:xfrm>
          <a:prstGeom prst="rect">
            <a:avLst/>
          </a:prstGeom>
        </p:spPr>
      </p:pic>
    </p:spTree>
    <p:extLst>
      <p:ext uri="{BB962C8B-B14F-4D97-AF65-F5344CB8AC3E}">
        <p14:creationId xmlns:p14="http://schemas.microsoft.com/office/powerpoint/2010/main" val="965202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 choix des jeux de données</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15</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60000"/>
                    <a:lumOff val="4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60000"/>
                    <a:lumOff val="40000"/>
                  </a:schemeClr>
                </a:solidFill>
                <a:effectLst/>
                <a:latin typeface="Arial" panose="020B0604020202020204" pitchFamily="34" charset="0"/>
              </a:rPr>
              <a:t> 10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err="1">
                <a:solidFill>
                  <a:schemeClr val="accent1">
                    <a:lumMod val="50000"/>
                  </a:schemeClr>
                </a:solidFill>
                <a:latin typeface="Arial" panose="020B0604020202020204" pitchFamily="34" charset="0"/>
              </a:rPr>
              <a:t>Cifar</a:t>
            </a:r>
            <a:r>
              <a:rPr lang="fr-BE" altLang="fr-FR" sz="2400" dirty="0">
                <a:solidFill>
                  <a:schemeClr val="accent1">
                    <a:lumMod val="50000"/>
                  </a:schemeClr>
                </a:solidFill>
                <a:latin typeface="Arial" panose="020B0604020202020204" pitchFamily="34" charset="0"/>
              </a:rPr>
              <a:t> 100		100 classes</a:t>
            </a:r>
          </a:p>
          <a:p>
            <a:pPr lvl="8"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32 x 32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3 canaux</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5" name="Image 4">
            <a:extLst>
              <a:ext uri="{FF2B5EF4-FFF2-40B4-BE49-F238E27FC236}">
                <a16:creationId xmlns:a16="http://schemas.microsoft.com/office/drawing/2014/main" id="{D426E65C-2903-45CE-B73C-3B8CDF7A3C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1937" y="2137392"/>
            <a:ext cx="4668513" cy="3501384"/>
          </a:xfrm>
          <a:prstGeom prst="rect">
            <a:avLst/>
          </a:prstGeom>
        </p:spPr>
      </p:pic>
    </p:spTree>
    <p:extLst>
      <p:ext uri="{BB962C8B-B14F-4D97-AF65-F5344CB8AC3E}">
        <p14:creationId xmlns:p14="http://schemas.microsoft.com/office/powerpoint/2010/main" val="4010461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 choix des jeux de données</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16</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60000"/>
                    <a:lumOff val="4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60000"/>
                    <a:lumOff val="40000"/>
                  </a:schemeClr>
                </a:solidFill>
                <a:effectLst/>
                <a:latin typeface="Arial" panose="020B0604020202020204" pitchFamily="34" charset="0"/>
              </a:rPr>
              <a:t> 10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err="1">
                <a:solidFill>
                  <a:schemeClr val="accent1">
                    <a:lumMod val="60000"/>
                    <a:lumOff val="40000"/>
                  </a:schemeClr>
                </a:solidFill>
                <a:latin typeface="Arial" panose="020B0604020202020204" pitchFamily="34" charset="0"/>
              </a:rPr>
              <a:t>Cifar</a:t>
            </a:r>
            <a:r>
              <a:rPr lang="fr-BE" altLang="fr-FR" sz="2400" dirty="0">
                <a:solidFill>
                  <a:schemeClr val="accent1">
                    <a:lumMod val="60000"/>
                    <a:lumOff val="40000"/>
                  </a:schemeClr>
                </a:solidFill>
                <a:latin typeface="Arial" panose="020B0604020202020204" pitchFamily="34" charset="0"/>
              </a:rPr>
              <a:t> 100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Arial" panose="020B0604020202020204" pitchFamily="34" charset="0"/>
              </a:rPr>
              <a:t>STL 10		10 classes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96</a:t>
            </a: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 x 96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3 canaux (RGB)</a:t>
            </a:r>
          </a:p>
          <a:p>
            <a:pPr lvl="8"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4"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3" name="Image 2">
            <a:extLst>
              <a:ext uri="{FF2B5EF4-FFF2-40B4-BE49-F238E27FC236}">
                <a16:creationId xmlns:a16="http://schemas.microsoft.com/office/drawing/2014/main" id="{81564629-8C8D-489C-839D-D3377C7B7EFE}"/>
              </a:ext>
            </a:extLst>
          </p:cNvPr>
          <p:cNvPicPr>
            <a:picLocks noChangeAspect="1"/>
          </p:cNvPicPr>
          <p:nvPr/>
        </p:nvPicPr>
        <p:blipFill>
          <a:blip r:embed="rId2"/>
          <a:stretch>
            <a:fillRect/>
          </a:stretch>
        </p:blipFill>
        <p:spPr>
          <a:xfrm>
            <a:off x="6933034" y="2011098"/>
            <a:ext cx="3620666" cy="3693811"/>
          </a:xfrm>
          <a:prstGeom prst="rect">
            <a:avLst/>
          </a:prstGeom>
        </p:spPr>
      </p:pic>
    </p:spTree>
    <p:extLst>
      <p:ext uri="{BB962C8B-B14F-4D97-AF65-F5344CB8AC3E}">
        <p14:creationId xmlns:p14="http://schemas.microsoft.com/office/powerpoint/2010/main" val="18040445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 choix des jeux de données</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17</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800100" lvl="1" indent="-34290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60000"/>
                    <a:lumOff val="4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60000"/>
                    <a:lumOff val="40000"/>
                  </a:schemeClr>
                </a:solidFill>
                <a:effectLst/>
                <a:latin typeface="Arial" panose="020B0604020202020204" pitchFamily="34" charset="0"/>
              </a:rPr>
              <a:t> 10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err="1">
                <a:solidFill>
                  <a:schemeClr val="accent1">
                    <a:lumMod val="60000"/>
                    <a:lumOff val="40000"/>
                  </a:schemeClr>
                </a:solidFill>
                <a:latin typeface="Arial" panose="020B0604020202020204" pitchFamily="34" charset="0"/>
              </a:rPr>
              <a:t>Cifar</a:t>
            </a:r>
            <a:r>
              <a:rPr lang="fr-BE" altLang="fr-FR" sz="2400" dirty="0">
                <a:solidFill>
                  <a:schemeClr val="accent1">
                    <a:lumMod val="60000"/>
                    <a:lumOff val="40000"/>
                  </a:schemeClr>
                </a:solidFill>
                <a:latin typeface="Arial" panose="020B0604020202020204" pitchFamily="34" charset="0"/>
              </a:rPr>
              <a:t> 100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STL 10</a:t>
            </a:r>
          </a:p>
          <a:p>
            <a:pPr marL="1257300" lvl="2" indent="-342900" eaLnBrk="0" fontAlgn="base" hangingPunct="0">
              <a:spcBef>
                <a:spcPct val="0"/>
              </a:spcBef>
              <a:spcAft>
                <a:spcPct val="0"/>
              </a:spcAft>
              <a:buFont typeface="Wingdings" panose="05000000000000000000" pitchFamily="2" charset="2"/>
              <a:buChar char="ü"/>
            </a:pPr>
            <a:r>
              <a:rPr lang="fr-BE" sz="2400" dirty="0">
                <a:solidFill>
                  <a:schemeClr val="accent1">
                    <a:lumMod val="50000"/>
                  </a:schemeClr>
                </a:solidFill>
                <a:latin typeface="Arial" panose="020B0604020202020204" pitchFamily="34" charset="0"/>
              </a:rPr>
              <a:t>Fashion MNIST</a:t>
            </a:r>
            <a:r>
              <a:rPr lang="fr-BE" altLang="fr-FR" sz="2400" dirty="0">
                <a:solidFill>
                  <a:schemeClr val="accent1">
                    <a:lumMod val="50000"/>
                  </a:schemeClr>
                </a:solidFill>
                <a:latin typeface="Arial" panose="020B0604020202020204" pitchFamily="34" charset="0"/>
              </a:rPr>
              <a:t>	10 classes</a:t>
            </a:r>
          </a:p>
          <a:p>
            <a:pPr lvl="8"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28 x 28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1 canal (</a:t>
            </a:r>
            <a:r>
              <a:rPr lang="fr-BE" altLang="fr-FR" sz="2400" dirty="0" err="1">
                <a:solidFill>
                  <a:schemeClr val="accent1">
                    <a:lumMod val="50000"/>
                  </a:schemeClr>
                </a:solidFill>
                <a:latin typeface="Arial" panose="020B0604020202020204" pitchFamily="34" charset="0"/>
              </a:rPr>
              <a:t>Greyscale</a:t>
            </a:r>
            <a:r>
              <a:rPr lang="fr-BE" altLang="fr-FR" sz="2400" dirty="0">
                <a:solidFill>
                  <a:schemeClr val="accent1">
                    <a:lumMod val="50000"/>
                  </a:schemeClr>
                </a:solidFill>
                <a:latin typeface="Arial" panose="020B0604020202020204" pitchFamily="34" charset="0"/>
              </a:rPr>
              <a:t>)</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lang="fr-BE"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5" name="Image 4">
            <a:extLst>
              <a:ext uri="{FF2B5EF4-FFF2-40B4-BE49-F238E27FC236}">
                <a16:creationId xmlns:a16="http://schemas.microsoft.com/office/drawing/2014/main" id="{47EDAB72-01E3-4F07-8937-32E7F67F6051}"/>
              </a:ext>
            </a:extLst>
          </p:cNvPr>
          <p:cNvPicPr>
            <a:picLocks noChangeAspect="1"/>
          </p:cNvPicPr>
          <p:nvPr/>
        </p:nvPicPr>
        <p:blipFill>
          <a:blip r:embed="rId2"/>
          <a:stretch>
            <a:fillRect/>
          </a:stretch>
        </p:blipFill>
        <p:spPr>
          <a:xfrm>
            <a:off x="6759444" y="2065804"/>
            <a:ext cx="4379817" cy="3280636"/>
          </a:xfrm>
          <a:prstGeom prst="rect">
            <a:avLst/>
          </a:prstGeom>
        </p:spPr>
      </p:pic>
    </p:spTree>
    <p:extLst>
      <p:ext uri="{BB962C8B-B14F-4D97-AF65-F5344CB8AC3E}">
        <p14:creationId xmlns:p14="http://schemas.microsoft.com/office/powerpoint/2010/main" val="9556669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 choix des jeux de données</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18</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endParaRPr lang="fr-BE" altLang="fr-FR" sz="2400" dirty="0">
              <a:solidFill>
                <a:schemeClr val="accent1">
                  <a:lumMod val="50000"/>
                </a:schemeClr>
              </a:solidFill>
              <a:latin typeface="Arial" panose="020B0604020202020204" pitchFamily="34" charset="0"/>
            </a:endParaRP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MNIST</a:t>
            </a:r>
          </a:p>
          <a:p>
            <a:pPr marL="1257300" lvl="2" indent="-342900" eaLnBrk="0" fontAlgn="base" hangingPunct="0">
              <a:spcBef>
                <a:spcPct val="0"/>
              </a:spcBef>
              <a:spcAft>
                <a:spcPct val="0"/>
              </a:spcAft>
              <a:buFont typeface="Wingdings" panose="05000000000000000000" pitchFamily="2" charset="2"/>
              <a:buChar char="ü"/>
            </a:pPr>
            <a:r>
              <a:rPr kumimoji="0" lang="fr-BE" altLang="fr-FR" sz="2400" b="0" i="0" u="none" strike="noStrike" cap="none" normalizeH="0" baseline="0" dirty="0" err="1">
                <a:ln>
                  <a:noFill/>
                </a:ln>
                <a:solidFill>
                  <a:schemeClr val="accent1">
                    <a:lumMod val="60000"/>
                    <a:lumOff val="40000"/>
                  </a:schemeClr>
                </a:solidFill>
                <a:effectLst/>
                <a:latin typeface="Arial" panose="020B0604020202020204" pitchFamily="34" charset="0"/>
              </a:rPr>
              <a:t>Cifar</a:t>
            </a:r>
            <a:r>
              <a:rPr kumimoji="0" lang="fr-BE" altLang="fr-FR" sz="2400" b="0" i="0" u="none" strike="noStrike" cap="none" normalizeH="0" baseline="0" dirty="0">
                <a:ln>
                  <a:noFill/>
                </a:ln>
                <a:solidFill>
                  <a:schemeClr val="accent1">
                    <a:lumMod val="60000"/>
                    <a:lumOff val="40000"/>
                  </a:schemeClr>
                </a:solidFill>
                <a:effectLst/>
                <a:latin typeface="Arial" panose="020B0604020202020204" pitchFamily="34" charset="0"/>
              </a:rPr>
              <a:t> 10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err="1">
                <a:solidFill>
                  <a:schemeClr val="accent1">
                    <a:lumMod val="60000"/>
                    <a:lumOff val="40000"/>
                  </a:schemeClr>
                </a:solidFill>
                <a:latin typeface="Arial" panose="020B0604020202020204" pitchFamily="34" charset="0"/>
              </a:rPr>
              <a:t>Cifar</a:t>
            </a:r>
            <a:r>
              <a:rPr lang="fr-BE" altLang="fr-FR" sz="2400" dirty="0">
                <a:solidFill>
                  <a:schemeClr val="accent1">
                    <a:lumMod val="60000"/>
                    <a:lumOff val="40000"/>
                  </a:schemeClr>
                </a:solidFill>
                <a:latin typeface="Arial" panose="020B0604020202020204" pitchFamily="34" charset="0"/>
              </a:rPr>
              <a:t> 100</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60000"/>
                    <a:lumOff val="40000"/>
                  </a:schemeClr>
                </a:solidFill>
                <a:latin typeface="Arial" panose="020B0604020202020204" pitchFamily="34" charset="0"/>
              </a:rPr>
              <a:t>STL 10</a:t>
            </a:r>
          </a:p>
          <a:p>
            <a:pPr marL="1257300" lvl="2" indent="-342900" eaLnBrk="0" fontAlgn="base" hangingPunct="0">
              <a:spcBef>
                <a:spcPct val="0"/>
              </a:spcBef>
              <a:spcAft>
                <a:spcPct val="0"/>
              </a:spcAft>
              <a:buFont typeface="Wingdings" panose="05000000000000000000" pitchFamily="2" charset="2"/>
              <a:buChar char="ü"/>
            </a:pPr>
            <a:r>
              <a:rPr lang="fr-BE" sz="2400" dirty="0">
                <a:solidFill>
                  <a:schemeClr val="accent1">
                    <a:lumMod val="60000"/>
                    <a:lumOff val="40000"/>
                  </a:schemeClr>
                </a:solidFill>
                <a:latin typeface="Arial" panose="020B0604020202020204" pitchFamily="34" charset="0"/>
              </a:rPr>
              <a:t>Fashion MNIST</a:t>
            </a:r>
          </a:p>
          <a:p>
            <a:pPr marL="1257300" lvl="2" indent="-342900" eaLnBrk="0" fontAlgn="base" hangingPunct="0">
              <a:spcBef>
                <a:spcPct val="0"/>
              </a:spcBef>
              <a:spcAft>
                <a:spcPct val="0"/>
              </a:spcAft>
              <a:buFont typeface="Wingdings" panose="05000000000000000000" pitchFamily="2" charset="2"/>
              <a:buChar char="ü"/>
            </a:pPr>
            <a:r>
              <a:rPr lang="fr-BE" altLang="fr-FR" sz="2400" dirty="0">
                <a:solidFill>
                  <a:schemeClr val="accent1">
                    <a:lumMod val="50000"/>
                  </a:schemeClr>
                </a:solidFill>
                <a:latin typeface="Arial" panose="020B0604020202020204" pitchFamily="34" charset="0"/>
              </a:rPr>
              <a:t>EMNIST		62 classes</a:t>
            </a:r>
          </a:p>
          <a:p>
            <a:pPr lvl="8" eaLnBrk="0" fontAlgn="base" hangingPunct="0">
              <a:spcBef>
                <a:spcPct val="0"/>
              </a:spcBef>
              <a:spcAft>
                <a:spcPct val="0"/>
              </a:spcAft>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28 x 28 pixels</a:t>
            </a:r>
          </a:p>
          <a:p>
            <a:pPr lvl="8" eaLnBrk="0" fontAlgn="base" hangingPunct="0">
              <a:spcBef>
                <a:spcPct val="0"/>
              </a:spcBef>
              <a:spcAft>
                <a:spcPct val="0"/>
              </a:spcAft>
            </a:pPr>
            <a:r>
              <a:rPr lang="fr-BE" altLang="fr-FR" sz="2400" dirty="0">
                <a:solidFill>
                  <a:schemeClr val="accent1">
                    <a:lumMod val="50000"/>
                  </a:schemeClr>
                </a:solidFill>
                <a:latin typeface="Arial" panose="020B0604020202020204" pitchFamily="34" charset="0"/>
              </a:rPr>
              <a:t>1 canal</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3" name="Image 2">
            <a:extLst>
              <a:ext uri="{FF2B5EF4-FFF2-40B4-BE49-F238E27FC236}">
                <a16:creationId xmlns:a16="http://schemas.microsoft.com/office/drawing/2014/main" id="{46BA948D-DE57-424C-A472-CC3D1897D3D2}"/>
              </a:ext>
            </a:extLst>
          </p:cNvPr>
          <p:cNvPicPr>
            <a:picLocks noChangeAspect="1"/>
          </p:cNvPicPr>
          <p:nvPr/>
        </p:nvPicPr>
        <p:blipFill>
          <a:blip r:embed="rId2"/>
          <a:stretch>
            <a:fillRect/>
          </a:stretch>
        </p:blipFill>
        <p:spPr>
          <a:xfrm>
            <a:off x="7232179" y="1986388"/>
            <a:ext cx="2893104" cy="3459416"/>
          </a:xfrm>
          <a:prstGeom prst="rect">
            <a:avLst/>
          </a:prstGeom>
        </p:spPr>
      </p:pic>
    </p:spTree>
    <p:extLst>
      <p:ext uri="{BB962C8B-B14F-4D97-AF65-F5344CB8AC3E}">
        <p14:creationId xmlns:p14="http://schemas.microsoft.com/office/powerpoint/2010/main" val="34750350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1104446" y="418694"/>
            <a:ext cx="9983105"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génératifs</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19</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12" name="Rectangle 64">
            <a:extLst>
              <a:ext uri="{FF2B5EF4-FFF2-40B4-BE49-F238E27FC236}">
                <a16:creationId xmlns:a16="http://schemas.microsoft.com/office/drawing/2014/main" id="{ACE86828-BBF5-42CC-8260-B1217666B46B}"/>
              </a:ext>
            </a:extLst>
          </p:cNvPr>
          <p:cNvSpPr>
            <a:spLocks noChangeArrowheads="1"/>
          </p:cNvSpPr>
          <p:nvPr/>
        </p:nvSpPr>
        <p:spPr bwMode="auto">
          <a:xfrm>
            <a:off x="157063" y="2464861"/>
            <a:ext cx="11877869" cy="366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eaLnBrk="0" fontAlgn="base" hangingPunct="0">
              <a:spcBef>
                <a:spcPct val="0"/>
              </a:spcBef>
              <a:spcAft>
                <a:spcPct val="0"/>
              </a:spcAft>
            </a:pPr>
            <a:r>
              <a:rPr lang="fr-BE" altLang="fr-FR" sz="3200" dirty="0">
                <a:solidFill>
                  <a:schemeClr val="accent1">
                    <a:lumMod val="50000"/>
                  </a:schemeClr>
                </a:solidFill>
                <a:latin typeface="Verdana" panose="020B0604030504040204" pitchFamily="34" charset="0"/>
                <a:cs typeface="Times New Roman" panose="02020603050405020304" pitchFamily="18" charset="0"/>
              </a:rPr>
              <a:t>Imiter comment ?</a:t>
            </a:r>
          </a:p>
          <a:p>
            <a:pPr eaLnBrk="0" fontAlgn="base" hangingPunct="0">
              <a:spcBef>
                <a:spcPct val="0"/>
              </a:spcBef>
              <a:spcAft>
                <a:spcPct val="0"/>
              </a:spcAft>
            </a:pPr>
            <a:endParaRPr lang="fr-BE" altLang="fr-FR" sz="3200" dirty="0">
              <a:solidFill>
                <a:schemeClr val="accent1">
                  <a:lumMod val="50000"/>
                </a:schemeClr>
              </a:solidFill>
              <a:latin typeface="Verdana" panose="020B0604030504040204" pitchFamily="34" charset="0"/>
              <a:cs typeface="Times New Roman" panose="02020603050405020304" pitchFamily="18" charset="0"/>
            </a:endParaRPr>
          </a:p>
          <a:p>
            <a:pPr algn="ctr" eaLnBrk="0" fontAlgn="base" hangingPunct="0">
              <a:spcBef>
                <a:spcPct val="0"/>
              </a:spcBef>
              <a:spcAft>
                <a:spcPct val="0"/>
              </a:spcAft>
            </a:pPr>
            <a:r>
              <a:rPr lang="fr-BE" altLang="fr-FR" sz="3200" dirty="0">
                <a:solidFill>
                  <a:schemeClr val="accent1">
                    <a:lumMod val="50000"/>
                  </a:schemeClr>
                </a:solidFill>
                <a:latin typeface="Verdana" panose="020B0604030504040204" pitchFamily="34" charset="0"/>
                <a:cs typeface="Times New Roman" panose="02020603050405020304" pitchFamily="18" charset="0"/>
              </a:rPr>
              <a:t> … avec une intelligence =&gt; réseaux de neurones</a:t>
            </a:r>
          </a:p>
          <a:p>
            <a:pPr algn="ctr" eaLnBrk="0" fontAlgn="base" hangingPunct="0">
              <a:spcBef>
                <a:spcPct val="0"/>
              </a:spcBef>
              <a:spcAft>
                <a:spcPct val="0"/>
              </a:spcAft>
            </a:pPr>
            <a:endParaRPr lang="fr-BE" altLang="fr-FR" sz="3200" dirty="0">
              <a:solidFill>
                <a:schemeClr val="accent1">
                  <a:lumMod val="50000"/>
                </a:schemeClr>
              </a:solidFill>
              <a:latin typeface="Verdana" panose="020B0604030504040204" pitchFamily="34" charset="0"/>
              <a:cs typeface="Times New Roman" panose="02020603050405020304" pitchFamily="18" charset="0"/>
            </a:endParaRPr>
          </a:p>
          <a:p>
            <a:pPr algn="ctr" eaLnBrk="0" fontAlgn="base" hangingPunct="0">
              <a:spcBef>
                <a:spcPct val="0"/>
              </a:spcBef>
              <a:spcAft>
                <a:spcPct val="0"/>
              </a:spcAft>
            </a:pPr>
            <a:endParaRPr lang="fr-BE" altLang="fr-FR" sz="3200" dirty="0">
              <a:solidFill>
                <a:schemeClr val="accent1">
                  <a:lumMod val="50000"/>
                </a:schemeClr>
              </a:solidFill>
              <a:latin typeface="Verdana" panose="020B0604030504040204" pitchFamily="34" charset="0"/>
              <a:cs typeface="Times New Roman" panose="02020603050405020304" pitchFamily="18" charset="0"/>
            </a:endParaRPr>
          </a:p>
          <a:p>
            <a:pPr lvl="1"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664822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Plan de la présentation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a:t>
            </a:fld>
            <a:endParaRPr lang="fr-BE" dirty="0"/>
          </a:p>
        </p:txBody>
      </p:sp>
      <p:sp>
        <p:nvSpPr>
          <p:cNvPr id="2" name="ZoneTexte 1">
            <a:extLst>
              <a:ext uri="{FF2B5EF4-FFF2-40B4-BE49-F238E27FC236}">
                <a16:creationId xmlns:a16="http://schemas.microsoft.com/office/drawing/2014/main" id="{1F89FC10-8124-4531-A0C3-2E6E8F1E77BA}"/>
              </a:ext>
            </a:extLst>
          </p:cNvPr>
          <p:cNvSpPr txBox="1"/>
          <p:nvPr/>
        </p:nvSpPr>
        <p:spPr>
          <a:xfrm>
            <a:off x="1565235" y="1357219"/>
            <a:ext cx="10074207" cy="4401205"/>
          </a:xfrm>
          <a:prstGeom prst="rect">
            <a:avLst/>
          </a:prstGeom>
          <a:noFill/>
        </p:spPr>
        <p:txBody>
          <a:bodyPr wrap="square" rtlCol="0">
            <a:spAutoFit/>
          </a:bodyPr>
          <a:lstStyle/>
          <a:p>
            <a:pPr marL="285750" indent="-285750">
              <a:buFont typeface="Wingdings" panose="05000000000000000000" pitchFamily="2" charset="2"/>
              <a:buChar char="Ø"/>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 Introduction</a:t>
            </a:r>
          </a:p>
          <a:p>
            <a:pPr marL="285750" indent="-285750">
              <a:buFont typeface="Wingdings" panose="05000000000000000000" pitchFamily="2" charset="2"/>
              <a:buChar char="Ø"/>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 Les réseaux de neurones</a:t>
            </a:r>
          </a:p>
          <a:p>
            <a:pPr marL="285750" indent="-285750">
              <a:buFont typeface="Wingdings" panose="05000000000000000000" pitchFamily="2" charset="2"/>
              <a:buChar char="Ø"/>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 Le choix des jeux de données</a:t>
            </a:r>
          </a:p>
          <a:p>
            <a:pPr marL="285750" indent="-285750">
              <a:buFont typeface="Wingdings" panose="05000000000000000000" pitchFamily="2" charset="2"/>
              <a:buChar char="Ø"/>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 Les réseaux de neurones génératifs</a:t>
            </a:r>
          </a:p>
          <a:p>
            <a:pPr marL="1371600" lvl="2" indent="-457200">
              <a:buFont typeface="Wingdings" panose="05000000000000000000" pitchFamily="2" charset="2"/>
              <a:buChar char="q"/>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GAN (Generative Adversarial Net)</a:t>
            </a:r>
          </a:p>
          <a:p>
            <a:pPr marL="1371600" lvl="2" indent="-457200">
              <a:buFont typeface="Wingdings" panose="05000000000000000000" pitchFamily="2" charset="2"/>
              <a:buChar char="q"/>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CGAN (Conditional Generative Adversarial Net)</a:t>
            </a:r>
          </a:p>
          <a:p>
            <a:pPr marL="457200" indent="-457200">
              <a:buFont typeface="Wingdings" panose="05000000000000000000" pitchFamily="2" charset="2"/>
              <a:buChar char="Ø"/>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L’environnement</a:t>
            </a:r>
          </a:p>
          <a:p>
            <a:pPr marL="457200" indent="-457200">
              <a:buFont typeface="Wingdings" panose="05000000000000000000" pitchFamily="2" charset="2"/>
              <a:buChar char="Ø"/>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Les algorithmes</a:t>
            </a:r>
          </a:p>
          <a:p>
            <a:pPr marL="285750" indent="-285750">
              <a:buFont typeface="Wingdings" panose="05000000000000000000" pitchFamily="2" charset="2"/>
              <a:buChar char="Ø"/>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 Les résultats</a:t>
            </a:r>
          </a:p>
          <a:p>
            <a:pPr marL="285750" indent="-285750">
              <a:buFont typeface="Wingdings" panose="05000000000000000000" pitchFamily="2" charset="2"/>
              <a:buChar char="Ø"/>
            </a:pPr>
            <a:r>
              <a:rPr lang="fr-BE" sz="28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rPr>
              <a:t> Conclusion</a:t>
            </a:r>
          </a:p>
        </p:txBody>
      </p:sp>
    </p:spTree>
    <p:extLst>
      <p:ext uri="{BB962C8B-B14F-4D97-AF65-F5344CB8AC3E}">
        <p14:creationId xmlns:p14="http://schemas.microsoft.com/office/powerpoint/2010/main" val="12165344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20</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401247"/>
            <a:ext cx="11730134" cy="55399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Réseau conçu pour faire des imitations des données ou d’images</a:t>
            </a:r>
          </a:p>
          <a:p>
            <a:pPr algn="ctr" eaLnBrk="0" fontAlgn="base" hangingPunct="0">
              <a:spcBef>
                <a:spcPct val="0"/>
              </a:spcBef>
              <a:spcAft>
                <a:spcPct val="0"/>
              </a:spcAft>
            </a:pPr>
            <a:r>
              <a:rPr lang="fr-BE" altLang="fr-FR" dirty="0">
                <a:solidFill>
                  <a:schemeClr val="accent1">
                    <a:lumMod val="50000"/>
                  </a:schemeClr>
                </a:solidFill>
                <a:latin typeface="Verdana" panose="020B0604030504040204" pitchFamily="34" charset="0"/>
                <a:cs typeface="Times New Roman" panose="02020603050405020304" pitchFamily="18" charset="0"/>
              </a:rPr>
              <a:t>(2014 : </a:t>
            </a:r>
            <a:r>
              <a:rPr lang="fr-BE" dirty="0">
                <a:solidFill>
                  <a:schemeClr val="accent1">
                    <a:lumMod val="50000"/>
                  </a:schemeClr>
                </a:solidFill>
                <a:latin typeface="Verdana" panose="020B060403050404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Ian J. </a:t>
            </a:r>
            <a:r>
              <a:rPr lang="fr-BE" dirty="0" err="1">
                <a:solidFill>
                  <a:schemeClr val="accent1">
                    <a:lumMod val="50000"/>
                  </a:schemeClr>
                </a:solidFill>
                <a:latin typeface="Verdana" panose="020B060403050404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Goodfellow</a:t>
            </a:r>
            <a:r>
              <a:rPr lang="fr-BE" dirty="0">
                <a:solidFill>
                  <a:schemeClr val="accent1">
                    <a:lumMod val="50000"/>
                  </a:schemeClr>
                </a:solidFill>
                <a:latin typeface="Verdana" panose="020B0604030504040204" pitchFamily="34" charset="0"/>
                <a:cs typeface="Times New Roman" panose="02020603050405020304" pitchFamily="18" charset="0"/>
              </a:rPr>
              <a:t> </a:t>
            </a:r>
            <a:r>
              <a:rPr lang="fr-BE" dirty="0">
                <a:solidFill>
                  <a:schemeClr val="accent1">
                    <a:lumMod val="50000"/>
                  </a:schemeClr>
                </a:solidFill>
                <a:latin typeface="Verdana" panose="020B0604030504040204" pitchFamily="34" charset="0"/>
                <a:cs typeface="Times New Roman" panose="02020603050405020304" pitchFamily="18" charset="0"/>
                <a:hlinkClick r:id="rId4"/>
              </a:rPr>
              <a:t>https://arxiv.org/abs/1406.2661</a:t>
            </a:r>
            <a:r>
              <a:rPr lang="fr-BE" dirty="0">
                <a:solidFill>
                  <a:schemeClr val="accent1">
                    <a:lumMod val="50000"/>
                  </a:schemeClr>
                </a:solidFill>
                <a:latin typeface="Verdana" panose="020B0604030504040204" pitchFamily="34" charset="0"/>
                <a:cs typeface="Times New Roman" panose="02020603050405020304" pitchFamily="18" charset="0"/>
              </a:rPr>
              <a:t>)</a:t>
            </a:r>
            <a:endParaRPr lang="fr-BE" altLang="fr-FR" dirty="0">
              <a:solidFill>
                <a:schemeClr val="accent1">
                  <a:lumMod val="50000"/>
                </a:schemeClr>
              </a:solidFill>
              <a:latin typeface="Verdana" panose="020B0604030504040204" pitchFamily="34"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Apprentissage non-supervisé =&gt; aucun contrôle sur la sortie</a:t>
            </a:r>
          </a:p>
          <a:p>
            <a:pPr marL="342900" lvl="0" indent="-342900" eaLnBrk="0" fontAlgn="base" hangingPunct="0">
              <a:spcBef>
                <a:spcPct val="0"/>
              </a:spcBef>
              <a:spcAft>
                <a:spcPct val="0"/>
              </a:spcAft>
              <a:buFont typeface="Wingdings" panose="05000000000000000000" pitchFamily="2" charset="2"/>
              <a:buChar char="Ø"/>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Principe d’une compétition entre 1 discriminateur et 1 générateur</a:t>
            </a:r>
          </a:p>
          <a:p>
            <a:pPr marL="342900" lvl="0" indent="-342900" eaLnBrk="0" fontAlgn="base" hangingPunct="0">
              <a:spcBef>
                <a:spcPct val="0"/>
              </a:spcBef>
              <a:spcAft>
                <a:spcPct val="0"/>
              </a:spcAft>
              <a:buFont typeface="Wingdings" panose="05000000000000000000" pitchFamily="2" charset="2"/>
              <a:buChar char="Ø"/>
            </a:pPr>
            <a:endParaRPr lang="fr-BE" sz="2400" dirty="0"/>
          </a:p>
          <a:p>
            <a:pPr eaLnBrk="0" fontAlgn="base" hangingPunct="0">
              <a:spcBef>
                <a:spcPct val="0"/>
              </a:spcBef>
              <a:spcAft>
                <a:spcPct val="0"/>
              </a:spcAft>
            </a:pPr>
            <a:r>
              <a:rPr lang="fr-BE" sz="2400" dirty="0">
                <a:solidFill>
                  <a:schemeClr val="accent1">
                    <a:lumMod val="50000"/>
                  </a:schemeClr>
                </a:solidFill>
                <a:latin typeface="Verdana" panose="020B0604030504040204" pitchFamily="34" charset="0"/>
                <a:cs typeface="Times New Roman" panose="02020603050405020304" pitchFamily="18" charset="0"/>
              </a:rPr>
              <a:t>Objectif du générateur: Produire des images aussi réaliste que possible à partir de zéro</a:t>
            </a:r>
          </a:p>
          <a:p>
            <a:pPr eaLnBrk="0" fontAlgn="base" hangingPunct="0">
              <a:spcBef>
                <a:spcPct val="0"/>
              </a:spcBef>
              <a:spcAft>
                <a:spcPct val="0"/>
              </a:spcAft>
            </a:pPr>
            <a:r>
              <a:rPr lang="fr-BE" sz="2400" dirty="0">
                <a:solidFill>
                  <a:schemeClr val="accent1">
                    <a:lumMod val="50000"/>
                  </a:schemeClr>
                </a:solidFill>
                <a:latin typeface="Verdana" panose="020B0604030504040204" pitchFamily="34" charset="0"/>
                <a:cs typeface="Times New Roman" panose="02020603050405020304" pitchFamily="18" charset="0"/>
              </a:rPr>
              <a:t>Objectif du discriminateur : Identifier les vraies et fausses images</a:t>
            </a:r>
          </a:p>
          <a:p>
            <a:pPr eaLnBrk="0" fontAlgn="base" hangingPunct="0">
              <a:spcBef>
                <a:spcPct val="0"/>
              </a:spcBef>
              <a:spcAft>
                <a:spcPct val="0"/>
              </a:spcAft>
            </a:pPr>
            <a:endParaRPr lang="fr-BE" sz="2400" dirty="0">
              <a:solidFill>
                <a:schemeClr val="accent1">
                  <a:lumMod val="50000"/>
                </a:schemeClr>
              </a:solidFill>
              <a:latin typeface="Verdana" panose="020B0604030504040204" pitchFamily="34" charset="0"/>
              <a:cs typeface="Times New Roman" panose="02020603050405020304" pitchFamily="18" charset="0"/>
            </a:endParaRPr>
          </a:p>
          <a:p>
            <a:pPr algn="ctr" eaLnBrk="0" fontAlgn="base" hangingPunct="0">
              <a:spcBef>
                <a:spcPct val="0"/>
              </a:spcBef>
              <a:spcAft>
                <a:spcPct val="0"/>
              </a:spcAft>
            </a:pPr>
            <a:r>
              <a:rPr lang="fr-BE" sz="2400" dirty="0">
                <a:solidFill>
                  <a:schemeClr val="accent1">
                    <a:lumMod val="50000"/>
                  </a:schemeClr>
                </a:solidFill>
                <a:latin typeface="Verdana" panose="020B0604030504040204" pitchFamily="34" charset="0"/>
                <a:cs typeface="Times New Roman" panose="02020603050405020304" pitchFamily="18" charset="0"/>
              </a:rPr>
              <a:t>Discriminateur = Enseignant</a:t>
            </a:r>
          </a:p>
          <a:p>
            <a:pPr eaLnBrk="0" fontAlgn="base" hangingPunct="0">
              <a:spcBef>
                <a:spcPct val="0"/>
              </a:spcBef>
              <a:spcAft>
                <a:spcPct val="0"/>
              </a:spcAft>
            </a:pPr>
            <a:endParaRPr lang="fr-BE" sz="2400" dirty="0">
              <a:solidFill>
                <a:schemeClr val="accent1">
                  <a:lumMod val="50000"/>
                </a:schemeClr>
              </a:solidFill>
              <a:latin typeface="Verdana" panose="020B0604030504040204" pitchFamily="34" charset="0"/>
              <a:cs typeface="Times New Roman" panose="02020603050405020304" pitchFamily="18" charset="0"/>
            </a:endParaRPr>
          </a:p>
          <a:p>
            <a:pPr eaLnBrk="0" fontAlgn="base" hangingPunct="0">
              <a:spcBef>
                <a:spcPct val="0"/>
              </a:spcBef>
              <a:spcAft>
                <a:spcPct val="0"/>
              </a:spcAft>
            </a:pPr>
            <a:endParaRPr lang="fr-BE" sz="2400" dirty="0">
              <a:solidFill>
                <a:schemeClr val="accent1">
                  <a:lumMod val="50000"/>
                </a:schemeClr>
              </a:solidFill>
              <a:latin typeface="Verdana" panose="020B0604030504040204" pitchFamily="34" charset="0"/>
              <a:cs typeface="Times New Roman" panose="02020603050405020304" pitchFamily="18" charset="0"/>
            </a:endParaRP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7920610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21</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pic>
        <p:nvPicPr>
          <p:cNvPr id="2" name="Image 25">
            <a:extLst>
              <a:ext uri="{FF2B5EF4-FFF2-40B4-BE49-F238E27FC236}">
                <a16:creationId xmlns:a16="http://schemas.microsoft.com/office/drawing/2014/main" id="{08ABE021-4068-4D03-BC12-7829ED4C99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3084" y="4231080"/>
            <a:ext cx="811213" cy="793750"/>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2">
            <a:extLst>
              <a:ext uri="{FF2B5EF4-FFF2-40B4-BE49-F238E27FC236}">
                <a16:creationId xmlns:a16="http://schemas.microsoft.com/office/drawing/2014/main" id="{2A79132A-73D4-4287-9F6A-44BEE909F9A1}"/>
              </a:ext>
            </a:extLst>
          </p:cNvPr>
          <p:cNvSpPr>
            <a:spLocks noChangeArrowheads="1"/>
          </p:cNvSpPr>
          <p:nvPr/>
        </p:nvSpPr>
        <p:spPr bwMode="auto">
          <a:xfrm>
            <a:off x="2850839" y="3850618"/>
            <a:ext cx="1552575" cy="1501775"/>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Générateur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pic>
        <p:nvPicPr>
          <p:cNvPr id="5" name="Image 1">
            <a:extLst>
              <a:ext uri="{FF2B5EF4-FFF2-40B4-BE49-F238E27FC236}">
                <a16:creationId xmlns:a16="http://schemas.microsoft.com/office/drawing/2014/main" id="{E7CF3BEB-EDF6-42DE-85DC-A6226C5EC49F}"/>
              </a:ext>
            </a:extLst>
          </p:cNvPr>
          <p:cNvPicPr>
            <a:picLocks noChangeAspect="1" noChangeArrowheads="1"/>
          </p:cNvPicPr>
          <p:nvPr/>
        </p:nvPicPr>
        <p:blipFill>
          <a:blip r:embed="rId4">
            <a:lum bright="36000"/>
            <a:extLst>
              <a:ext uri="{28A0092B-C50C-407E-A947-70E740481C1C}">
                <a14:useLocalDpi xmlns:a14="http://schemas.microsoft.com/office/drawing/2010/main" val="0"/>
              </a:ext>
            </a:extLst>
          </a:blip>
          <a:srcRect/>
          <a:stretch>
            <a:fillRect/>
          </a:stretch>
        </p:blipFill>
        <p:spPr bwMode="auto">
          <a:xfrm>
            <a:off x="986380" y="4176056"/>
            <a:ext cx="901700" cy="850900"/>
          </a:xfrm>
          <a:prstGeom prst="rect">
            <a:avLst/>
          </a:prstGeom>
          <a:noFill/>
          <a:ln w="6350">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30" name="AutoShape 24">
            <a:extLst>
              <a:ext uri="{FF2B5EF4-FFF2-40B4-BE49-F238E27FC236}">
                <a16:creationId xmlns:a16="http://schemas.microsoft.com/office/drawing/2014/main" id="{A740566D-93B9-4DA2-A74E-A99C2B77981C}"/>
              </a:ext>
            </a:extLst>
          </p:cNvPr>
          <p:cNvSpPr>
            <a:spLocks noChangeArrowheads="1"/>
          </p:cNvSpPr>
          <p:nvPr/>
        </p:nvSpPr>
        <p:spPr bwMode="auto">
          <a:xfrm>
            <a:off x="1899510" y="4604809"/>
            <a:ext cx="1022985" cy="189865"/>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6" name="AutoShape 27">
            <a:extLst>
              <a:ext uri="{FF2B5EF4-FFF2-40B4-BE49-F238E27FC236}">
                <a16:creationId xmlns:a16="http://schemas.microsoft.com/office/drawing/2014/main" id="{310DA7F0-2376-47B1-80EF-9D26A51AB4EE}"/>
              </a:ext>
            </a:extLst>
          </p:cNvPr>
          <p:cNvSpPr>
            <a:spLocks noChangeArrowheads="1"/>
          </p:cNvSpPr>
          <p:nvPr/>
        </p:nvSpPr>
        <p:spPr bwMode="auto">
          <a:xfrm>
            <a:off x="7112310" y="2501179"/>
            <a:ext cx="1944071" cy="1611806"/>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Discriminateur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sp>
        <p:nvSpPr>
          <p:cNvPr id="33" name="AutoShape 30">
            <a:extLst>
              <a:ext uri="{FF2B5EF4-FFF2-40B4-BE49-F238E27FC236}">
                <a16:creationId xmlns:a16="http://schemas.microsoft.com/office/drawing/2014/main" id="{4C524912-7206-4B66-8684-C6E2BA10D80B}"/>
              </a:ext>
            </a:extLst>
          </p:cNvPr>
          <p:cNvSpPr>
            <a:spLocks noChangeArrowheads="1"/>
          </p:cNvSpPr>
          <p:nvPr/>
        </p:nvSpPr>
        <p:spPr bwMode="auto">
          <a:xfrm>
            <a:off x="9097753" y="3094472"/>
            <a:ext cx="664210" cy="294005"/>
          </a:xfrm>
          <a:prstGeom prst="stripedRightArrow">
            <a:avLst>
              <a:gd name="adj1" fmla="val 50000"/>
              <a:gd name="adj2" fmla="val 56479"/>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7" name="AutoShape 31">
            <a:extLst>
              <a:ext uri="{FF2B5EF4-FFF2-40B4-BE49-F238E27FC236}">
                <a16:creationId xmlns:a16="http://schemas.microsoft.com/office/drawing/2014/main" id="{6675FC07-7754-4490-98EC-544AC04D7ED8}"/>
              </a:ext>
            </a:extLst>
          </p:cNvPr>
          <p:cNvSpPr>
            <a:spLocks noChangeArrowheads="1"/>
          </p:cNvSpPr>
          <p:nvPr/>
        </p:nvSpPr>
        <p:spPr bwMode="auto">
          <a:xfrm>
            <a:off x="9877443" y="2698694"/>
            <a:ext cx="1000125" cy="1198562"/>
          </a:xfrm>
          <a:prstGeom prst="flowChartPredefinedProcess">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VRAIE</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OU</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a:t>
            </a: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2068" name="Picture 20">
            <a:extLst>
              <a:ext uri="{FF2B5EF4-FFF2-40B4-BE49-F238E27FC236}">
                <a16:creationId xmlns:a16="http://schemas.microsoft.com/office/drawing/2014/main" id="{FCC547CD-95FD-42A0-BA48-0D9C2D9D7D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3803" y="1285209"/>
            <a:ext cx="811213" cy="777875"/>
          </a:xfrm>
          <a:prstGeom prst="rect">
            <a:avLst/>
          </a:prstGeom>
          <a:noFill/>
          <a:extLst>
            <a:ext uri="{909E8E84-426E-40DD-AFC4-6F175D3DCCD1}">
              <a14:hiddenFill xmlns:a14="http://schemas.microsoft.com/office/drawing/2010/main">
                <a:solidFill>
                  <a:srgbClr val="FFFFFF"/>
                </a:solidFill>
              </a14:hiddenFill>
            </a:ext>
          </a:extLst>
        </p:spPr>
      </p:pic>
      <p:sp>
        <p:nvSpPr>
          <p:cNvPr id="12" name="Zone de texte 255">
            <a:extLst>
              <a:ext uri="{FF2B5EF4-FFF2-40B4-BE49-F238E27FC236}">
                <a16:creationId xmlns:a16="http://schemas.microsoft.com/office/drawing/2014/main" id="{AF47EF8D-5A32-4F1D-9344-711AA36C891E}"/>
              </a:ext>
            </a:extLst>
          </p:cNvPr>
          <p:cNvSpPr txBox="1">
            <a:spLocks noChangeArrowheads="1"/>
          </p:cNvSpPr>
          <p:nvPr/>
        </p:nvSpPr>
        <p:spPr bwMode="auto">
          <a:xfrm>
            <a:off x="1156242" y="4054463"/>
            <a:ext cx="566738" cy="1146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5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z</a:t>
            </a:r>
            <a:endParaRPr kumimoji="0" lang="fr-FR" altLang="fr-FR" sz="5400" b="0" i="0" u="none" strike="noStrike" cap="none" normalizeH="0" baseline="0" dirty="0">
              <a:ln>
                <a:noFill/>
              </a:ln>
              <a:solidFill>
                <a:schemeClr val="tx1"/>
              </a:solidFill>
              <a:effectLst/>
              <a:latin typeface="Arial" panose="020B0604020202020204" pitchFamily="34" charset="0"/>
            </a:endParaRPr>
          </a:p>
        </p:txBody>
      </p:sp>
      <p:sp>
        <p:nvSpPr>
          <p:cNvPr id="13" name="Zone de texte 86">
            <a:extLst>
              <a:ext uri="{FF2B5EF4-FFF2-40B4-BE49-F238E27FC236}">
                <a16:creationId xmlns:a16="http://schemas.microsoft.com/office/drawing/2014/main" id="{C0EC6666-7F29-4507-8330-C5D4E0AE817A}"/>
              </a:ext>
            </a:extLst>
          </p:cNvPr>
          <p:cNvSpPr txBox="1">
            <a:spLocks noChangeArrowheads="1"/>
          </p:cNvSpPr>
          <p:nvPr/>
        </p:nvSpPr>
        <p:spPr bwMode="auto">
          <a:xfrm>
            <a:off x="5451555" y="2231140"/>
            <a:ext cx="4857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x</a:t>
            </a:r>
            <a:endParaRPr kumimoji="0" lang="fr-FR" altLang="fr-FR" sz="2400" b="0" i="0" u="none" strike="noStrike" cap="none" normalizeH="0" baseline="0" dirty="0">
              <a:ln>
                <a:noFill/>
              </a:ln>
              <a:solidFill>
                <a:schemeClr val="tx1"/>
              </a:solidFill>
              <a:effectLst/>
              <a:latin typeface="Arial" panose="020B0604020202020204" pitchFamily="34" charset="0"/>
            </a:endParaRPr>
          </a:p>
        </p:txBody>
      </p:sp>
      <p:sp>
        <p:nvSpPr>
          <p:cNvPr id="14" name="Zone de texte 87">
            <a:extLst>
              <a:ext uri="{FF2B5EF4-FFF2-40B4-BE49-F238E27FC236}">
                <a16:creationId xmlns:a16="http://schemas.microsoft.com/office/drawing/2014/main" id="{606B80C1-F6CE-450C-A456-8D346ED1C3A0}"/>
              </a:ext>
            </a:extLst>
          </p:cNvPr>
          <p:cNvSpPr txBox="1">
            <a:spLocks noChangeArrowheads="1"/>
          </p:cNvSpPr>
          <p:nvPr/>
        </p:nvSpPr>
        <p:spPr bwMode="auto">
          <a:xfrm>
            <a:off x="4633601" y="5086050"/>
            <a:ext cx="1856346" cy="113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 image </a:t>
            </a: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G(z)</a:t>
            </a:r>
            <a:endParaRPr kumimoji="0" lang="fr-FR" altLang="fr-FR"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5" name="AutoShape 24">
            <a:extLst>
              <a:ext uri="{FF2B5EF4-FFF2-40B4-BE49-F238E27FC236}">
                <a16:creationId xmlns:a16="http://schemas.microsoft.com/office/drawing/2014/main" id="{C750FDAF-7ED1-49FA-9445-300B8E0B9ED0}"/>
              </a:ext>
            </a:extLst>
          </p:cNvPr>
          <p:cNvSpPr>
            <a:spLocks noChangeArrowheads="1"/>
          </p:cNvSpPr>
          <p:nvPr/>
        </p:nvSpPr>
        <p:spPr bwMode="auto">
          <a:xfrm>
            <a:off x="4403414" y="4531754"/>
            <a:ext cx="644836" cy="189866"/>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15" name="Rectangle 21">
            <a:extLst>
              <a:ext uri="{FF2B5EF4-FFF2-40B4-BE49-F238E27FC236}">
                <a16:creationId xmlns:a16="http://schemas.microsoft.com/office/drawing/2014/main" id="{59D2C570-1A7F-4209-8CBE-246FD4A40716}"/>
              </a:ext>
            </a:extLst>
          </p:cNvPr>
          <p:cNvSpPr>
            <a:spLocks noChangeArrowheads="1"/>
          </p:cNvSpPr>
          <p:nvPr/>
        </p:nvSpPr>
        <p:spPr bwMode="auto">
          <a:xfrm>
            <a:off x="755779" y="131387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65010" tIns="76176" rIns="91440" bIns="152352" numCol="1" anchor="ctr" anchorCtr="0" compatLnSpc="1">
            <a:prstTxWarp prst="textNoShape">
              <a:avLst/>
            </a:prstTxWarp>
            <a:spAutoFit/>
          </a:bodyPr>
          <a:lstStyle/>
          <a:p>
            <a:endParaRPr lang="fr-BE"/>
          </a:p>
        </p:txBody>
      </p:sp>
      <p:sp>
        <p:nvSpPr>
          <p:cNvPr id="16" name="Rectangle 22">
            <a:extLst>
              <a:ext uri="{FF2B5EF4-FFF2-40B4-BE49-F238E27FC236}">
                <a16:creationId xmlns:a16="http://schemas.microsoft.com/office/drawing/2014/main" id="{B6D38EB6-F27D-4DF6-9355-98AFBFEEED45}"/>
              </a:ext>
            </a:extLst>
          </p:cNvPr>
          <p:cNvSpPr>
            <a:spLocks noChangeArrowheads="1"/>
          </p:cNvSpPr>
          <p:nvPr/>
        </p:nvSpPr>
        <p:spPr bwMode="auto">
          <a:xfrm>
            <a:off x="838200" y="18690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17" name="Rectangle 24">
            <a:extLst>
              <a:ext uri="{FF2B5EF4-FFF2-40B4-BE49-F238E27FC236}">
                <a16:creationId xmlns:a16="http://schemas.microsoft.com/office/drawing/2014/main" id="{6AFF3AB2-E273-4231-B0B1-6828F0D81965}"/>
              </a:ext>
            </a:extLst>
          </p:cNvPr>
          <p:cNvSpPr>
            <a:spLocks noChangeArrowheads="1"/>
          </p:cNvSpPr>
          <p:nvPr/>
        </p:nvSpPr>
        <p:spPr bwMode="auto">
          <a:xfrm>
            <a:off x="838200" y="1684338"/>
            <a:ext cx="63863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449263"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49263"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18" name="Rectangle 26">
            <a:extLst>
              <a:ext uri="{FF2B5EF4-FFF2-40B4-BE49-F238E27FC236}">
                <a16:creationId xmlns:a16="http://schemas.microsoft.com/office/drawing/2014/main" id="{F1E1D58F-A040-440A-88FE-5B73D5FAAD36}"/>
              </a:ext>
            </a:extLst>
          </p:cNvPr>
          <p:cNvSpPr>
            <a:spLocks noChangeArrowheads="1"/>
          </p:cNvSpPr>
          <p:nvPr/>
        </p:nvSpPr>
        <p:spPr bwMode="auto">
          <a:xfrm>
            <a:off x="4449765" y="2031626"/>
            <a:ext cx="2036396"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Image Réelle</a:t>
            </a:r>
            <a:endParaRPr kumimoji="0" lang="fr-BE" altLang="fr-FR" sz="1600" b="0" i="0" u="none" strike="noStrike" cap="none" normalizeH="0" baseline="0" dirty="0">
              <a:ln>
                <a:noFill/>
              </a:ln>
              <a:solidFill>
                <a:schemeClr val="tx1"/>
              </a:solidFill>
              <a:effectLst/>
            </a:endParaRPr>
          </a:p>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22" name="Rectangle 29">
            <a:extLst>
              <a:ext uri="{FF2B5EF4-FFF2-40B4-BE49-F238E27FC236}">
                <a16:creationId xmlns:a16="http://schemas.microsoft.com/office/drawing/2014/main" id="{920356EB-C496-4735-8E4D-7AFE875CCD8A}"/>
              </a:ext>
            </a:extLst>
          </p:cNvPr>
          <p:cNvSpPr>
            <a:spLocks noChangeArrowheads="1"/>
          </p:cNvSpPr>
          <p:nvPr/>
        </p:nvSpPr>
        <p:spPr bwMode="auto">
          <a:xfrm>
            <a:off x="838200" y="186900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3" name="Rectangle 30">
            <a:extLst>
              <a:ext uri="{FF2B5EF4-FFF2-40B4-BE49-F238E27FC236}">
                <a16:creationId xmlns:a16="http://schemas.microsoft.com/office/drawing/2014/main" id="{9D8AFB7E-6045-4401-9AE5-22A21EE29FA8}"/>
              </a:ext>
            </a:extLst>
          </p:cNvPr>
          <p:cNvSpPr>
            <a:spLocks noChangeArrowheads="1"/>
          </p:cNvSpPr>
          <p:nvPr/>
        </p:nvSpPr>
        <p:spPr bwMode="auto">
          <a:xfrm>
            <a:off x="838200" y="23262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4" name="Rectangle 32">
            <a:extLst>
              <a:ext uri="{FF2B5EF4-FFF2-40B4-BE49-F238E27FC236}">
                <a16:creationId xmlns:a16="http://schemas.microsoft.com/office/drawing/2014/main" id="{5D80B3F5-D622-4CA1-BC19-169C9B40DA57}"/>
              </a:ext>
            </a:extLst>
          </p:cNvPr>
          <p:cNvSpPr>
            <a:spLocks noChangeArrowheads="1"/>
          </p:cNvSpPr>
          <p:nvPr/>
        </p:nvSpPr>
        <p:spPr bwMode="auto">
          <a:xfrm rot="10800000" flipV="1">
            <a:off x="125338" y="4899799"/>
            <a:ext cx="2457675"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lang="fr-BE" altLang="fr-FR" sz="1100" dirty="0">
                <a:latin typeface="Verdana" panose="020B0604030504040204" pitchFamily="34" charset="0"/>
                <a:ea typeface="Times New Roman" panose="02020603050405020304" pitchFamily="18" charset="0"/>
                <a:cs typeface="Times New Roman" panose="02020603050405020304" pitchFamily="18" charset="0"/>
              </a:rPr>
              <a:t>Entrée aléatoire structurée</a:t>
            </a:r>
          </a:p>
          <a:p>
            <a:pPr marL="0" marR="0" lvl="0" indent="0" algn="ctr"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(Bruit blanc gaussien) </a:t>
            </a:r>
            <a:endParaRPr kumimoji="0" lang="fr-BE" altLang="fr-FR" sz="800" b="0" i="0" u="none" strike="noStrike" cap="none" normalizeH="0" baseline="0" dirty="0">
              <a:ln>
                <a:noFill/>
              </a:ln>
              <a:solidFill>
                <a:schemeClr val="tx1"/>
              </a:solidFill>
              <a:effectLst/>
            </a:endParaRPr>
          </a:p>
        </p:txBody>
      </p:sp>
      <p:sp>
        <p:nvSpPr>
          <p:cNvPr id="9" name="Rectangle 8">
            <a:extLst>
              <a:ext uri="{FF2B5EF4-FFF2-40B4-BE49-F238E27FC236}">
                <a16:creationId xmlns:a16="http://schemas.microsoft.com/office/drawing/2014/main" id="{24C8F507-59F0-486D-959F-319FE44C628A}"/>
              </a:ext>
            </a:extLst>
          </p:cNvPr>
          <p:cNvSpPr/>
          <p:nvPr/>
        </p:nvSpPr>
        <p:spPr>
          <a:xfrm>
            <a:off x="5649410" y="2604275"/>
            <a:ext cx="57086" cy="4736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36" name="Rectangle 35">
            <a:extLst>
              <a:ext uri="{FF2B5EF4-FFF2-40B4-BE49-F238E27FC236}">
                <a16:creationId xmlns:a16="http://schemas.microsoft.com/office/drawing/2014/main" id="{07E60BB1-F59C-4743-BA1C-865E202B506E}"/>
              </a:ext>
            </a:extLst>
          </p:cNvPr>
          <p:cNvSpPr/>
          <p:nvPr/>
        </p:nvSpPr>
        <p:spPr>
          <a:xfrm>
            <a:off x="5678269" y="3734140"/>
            <a:ext cx="57086" cy="4736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37" name="Rectangle 36">
            <a:extLst>
              <a:ext uri="{FF2B5EF4-FFF2-40B4-BE49-F238E27FC236}">
                <a16:creationId xmlns:a16="http://schemas.microsoft.com/office/drawing/2014/main" id="{A25A127A-F93A-43F7-9F60-0352B64782D9}"/>
              </a:ext>
            </a:extLst>
          </p:cNvPr>
          <p:cNvSpPr/>
          <p:nvPr/>
        </p:nvSpPr>
        <p:spPr>
          <a:xfrm>
            <a:off x="6301098" y="3358853"/>
            <a:ext cx="811212"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10" name="Ellipse 9">
            <a:extLst>
              <a:ext uri="{FF2B5EF4-FFF2-40B4-BE49-F238E27FC236}">
                <a16:creationId xmlns:a16="http://schemas.microsoft.com/office/drawing/2014/main" id="{29081D0B-A601-43B7-8BC0-3253597C81CB}"/>
              </a:ext>
            </a:extLst>
          </p:cNvPr>
          <p:cNvSpPr/>
          <p:nvPr/>
        </p:nvSpPr>
        <p:spPr>
          <a:xfrm>
            <a:off x="5586430" y="2998562"/>
            <a:ext cx="177806" cy="1918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40" name="Ellipse 39">
            <a:extLst>
              <a:ext uri="{FF2B5EF4-FFF2-40B4-BE49-F238E27FC236}">
                <a16:creationId xmlns:a16="http://schemas.microsoft.com/office/drawing/2014/main" id="{2411419E-477C-4D9F-BB77-94A2EBE3F6DB}"/>
              </a:ext>
            </a:extLst>
          </p:cNvPr>
          <p:cNvSpPr/>
          <p:nvPr/>
        </p:nvSpPr>
        <p:spPr>
          <a:xfrm>
            <a:off x="5605539" y="3588845"/>
            <a:ext cx="177806" cy="1918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41" name="Ellipse 40">
            <a:extLst>
              <a:ext uri="{FF2B5EF4-FFF2-40B4-BE49-F238E27FC236}">
                <a16:creationId xmlns:a16="http://schemas.microsoft.com/office/drawing/2014/main" id="{931A8DDA-7A87-4873-9A71-F63DEC59292B}"/>
              </a:ext>
            </a:extLst>
          </p:cNvPr>
          <p:cNvSpPr/>
          <p:nvPr/>
        </p:nvSpPr>
        <p:spPr>
          <a:xfrm>
            <a:off x="6260467" y="3292567"/>
            <a:ext cx="177806" cy="1918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cxnSp>
        <p:nvCxnSpPr>
          <p:cNvPr id="26" name="Connecteur droit 25">
            <a:extLst>
              <a:ext uri="{FF2B5EF4-FFF2-40B4-BE49-F238E27FC236}">
                <a16:creationId xmlns:a16="http://schemas.microsoft.com/office/drawing/2014/main" id="{AC08DFA1-2975-449A-ABAB-FCFCE6CB32CC}"/>
              </a:ext>
            </a:extLst>
          </p:cNvPr>
          <p:cNvCxnSpPr>
            <a:cxnSpLocks/>
            <a:stCxn id="10" idx="4"/>
            <a:endCxn id="41" idx="2"/>
          </p:cNvCxnSpPr>
          <p:nvPr/>
        </p:nvCxnSpPr>
        <p:spPr>
          <a:xfrm>
            <a:off x="5675333" y="3190381"/>
            <a:ext cx="585134" cy="198096"/>
          </a:xfrm>
          <a:prstGeom prst="line">
            <a:avLst/>
          </a:prstGeom>
          <a:ln w="38100"/>
        </p:spPr>
        <p:style>
          <a:lnRef idx="3">
            <a:schemeClr val="accent1"/>
          </a:lnRef>
          <a:fillRef idx="0">
            <a:schemeClr val="accent1"/>
          </a:fillRef>
          <a:effectRef idx="2">
            <a:schemeClr val="accent1"/>
          </a:effectRef>
          <a:fontRef idx="minor">
            <a:schemeClr val="tx1"/>
          </a:fontRef>
        </p:style>
      </p:cxnSp>
      <p:cxnSp>
        <p:nvCxnSpPr>
          <p:cNvPr id="46" name="Connecteur droit 45">
            <a:extLst>
              <a:ext uri="{FF2B5EF4-FFF2-40B4-BE49-F238E27FC236}">
                <a16:creationId xmlns:a16="http://schemas.microsoft.com/office/drawing/2014/main" id="{648AAA63-1E49-430A-B788-AF50C098533A}"/>
              </a:ext>
            </a:extLst>
          </p:cNvPr>
          <p:cNvCxnSpPr>
            <a:cxnSpLocks/>
            <a:stCxn id="40" idx="1"/>
            <a:endCxn id="41" idx="2"/>
          </p:cNvCxnSpPr>
          <p:nvPr/>
        </p:nvCxnSpPr>
        <p:spPr>
          <a:xfrm flipV="1">
            <a:off x="5631578" y="3388477"/>
            <a:ext cx="628889" cy="228459"/>
          </a:xfrm>
          <a:prstGeom prst="line">
            <a:avLst/>
          </a:prstGeom>
          <a:ln w="38100">
            <a:prstDash val="sysDot"/>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52944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CGAN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22</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157066" y="1529188"/>
            <a:ext cx="12025604" cy="5186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3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Evolution des réseaux GANs classiques</a:t>
            </a:r>
          </a:p>
          <a:p>
            <a:pPr marL="342900" indent="-342900" eaLnBrk="0" fontAlgn="base" hangingPunct="0">
              <a:spcBef>
                <a:spcPct val="0"/>
              </a:spcBef>
              <a:spcAft>
                <a:spcPct val="0"/>
              </a:spcAft>
              <a:buFont typeface="Wingdings" panose="05000000000000000000" pitchFamily="2" charset="2"/>
              <a:buChar char="Ø"/>
            </a:pPr>
            <a:endParaRPr lang="fr-BE" altLang="fr-FR" sz="23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r>
              <a:rPr lang="fr-BE" altLang="fr-FR" sz="23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Apprentissage supervisé =&gt; On prend le contrôle de la sortie</a:t>
            </a:r>
          </a:p>
          <a:p>
            <a:pPr marL="342900" indent="-342900" eaLnBrk="0" fontAlgn="base" hangingPunct="0">
              <a:spcBef>
                <a:spcPct val="0"/>
              </a:spcBef>
              <a:spcAft>
                <a:spcPct val="0"/>
              </a:spcAft>
              <a:buFont typeface="Wingdings" panose="05000000000000000000" pitchFamily="2" charset="2"/>
              <a:buChar char="Ø"/>
            </a:pPr>
            <a:endParaRPr lang="fr-BE" altLang="fr-FR" sz="23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r>
              <a:rPr lang="fr-BE" altLang="fr-FR" sz="23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Conditionnels =&gt; On peux dialoguer avec le robot en posant nos conditions</a:t>
            </a: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cs typeface="Times New Roman" panose="02020603050405020304" pitchFamily="18" charset="0"/>
              </a:rPr>
              <a:t>Principe : Ajout d’une information supplémentaire : Le label (y)</a:t>
            </a:r>
          </a:p>
          <a:p>
            <a:pPr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2"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
        <p:nvSpPr>
          <p:cNvPr id="8" name="ZoneTexte 7">
            <a:extLst>
              <a:ext uri="{FF2B5EF4-FFF2-40B4-BE49-F238E27FC236}">
                <a16:creationId xmlns:a16="http://schemas.microsoft.com/office/drawing/2014/main" id="{189A12B4-D112-4B31-8788-D02D3BD9C55D}"/>
              </a:ext>
            </a:extLst>
          </p:cNvPr>
          <p:cNvSpPr txBox="1"/>
          <p:nvPr/>
        </p:nvSpPr>
        <p:spPr>
          <a:xfrm rot="20868758">
            <a:off x="9746014" y="4342297"/>
            <a:ext cx="2074802" cy="400110"/>
          </a:xfrm>
          <a:prstGeom prst="rect">
            <a:avLst/>
          </a:prstGeom>
          <a:noFill/>
          <a:ln>
            <a:solidFill>
              <a:schemeClr val="accent1"/>
            </a:solidFill>
          </a:ln>
        </p:spPr>
        <p:txBody>
          <a:bodyPr wrap="square" rtlCol="0">
            <a:spAutoFit/>
          </a:bodyPr>
          <a:lstStyle/>
          <a:p>
            <a:r>
              <a:rPr lang="fr-BE" sz="2000" dirty="0">
                <a:solidFill>
                  <a:srgbClr val="00B050"/>
                </a:solidFill>
                <a:latin typeface="Verdana" panose="020B0604030504040204" pitchFamily="34" charset="0"/>
                <a:cs typeface="Times New Roman" panose="02020603050405020304" pitchFamily="18" charset="0"/>
              </a:rPr>
              <a:t>Intéressant !!!</a:t>
            </a:r>
          </a:p>
        </p:txBody>
      </p:sp>
    </p:spTree>
    <p:extLst>
      <p:ext uri="{BB962C8B-B14F-4D97-AF65-F5344CB8AC3E}">
        <p14:creationId xmlns:p14="http://schemas.microsoft.com/office/powerpoint/2010/main" val="12034029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CGAN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23</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4" name="Rectangle 64">
            <a:extLst>
              <a:ext uri="{FF2B5EF4-FFF2-40B4-BE49-F238E27FC236}">
                <a16:creationId xmlns:a16="http://schemas.microsoft.com/office/drawing/2014/main" id="{D196A0E6-8D88-4CF9-9FF7-FFB2A9AE6C0B}"/>
              </a:ext>
            </a:extLst>
          </p:cNvPr>
          <p:cNvSpPr>
            <a:spLocks noChangeArrowheads="1"/>
          </p:cNvSpPr>
          <p:nvPr/>
        </p:nvSpPr>
        <p:spPr bwMode="auto">
          <a:xfrm>
            <a:off x="304800" y="1529188"/>
            <a:ext cx="11080101"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cs typeface="Times New Roman" panose="02020603050405020304" pitchFamily="18" charset="0"/>
              </a:rPr>
              <a:t>Un exemple,   Moi :  Imite-moi un chiffre ou un nombre.</a:t>
            </a:r>
          </a:p>
          <a:p>
            <a:pPr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342900" indent="-342900" eaLnBrk="0" fontAlgn="base" hangingPunct="0">
              <a:spcBef>
                <a:spcPct val="0"/>
              </a:spcBef>
              <a:spcAft>
                <a:spcPct val="0"/>
              </a:spcAft>
              <a:buFont typeface="Symbol" panose="05050102010706020507" pitchFamily="18" charset="2"/>
              <a:buChar char="Þ"/>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3"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 Oui, mais lequel ?</a:t>
            </a:r>
          </a:p>
          <a:p>
            <a:pPr lvl="3"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5"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5"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cs typeface="Times New Roman" panose="02020603050405020304" pitchFamily="18" charset="0"/>
              </a:rPr>
              <a:t>Moi : Le nombre 648748454</a:t>
            </a:r>
          </a:p>
          <a:p>
            <a:pPr lvl="5"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5"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a:t>
            </a:r>
          </a:p>
          <a:p>
            <a:pPr lvl="5"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a:t>
            </a:r>
          </a:p>
          <a:p>
            <a:pPr marL="2628900" lvl="5" indent="-342900" eaLnBrk="0" fontAlgn="base" hangingPunct="0">
              <a:spcBef>
                <a:spcPct val="0"/>
              </a:spcBef>
              <a:spcAft>
                <a:spcPct val="0"/>
              </a:spcAft>
              <a:buFont typeface="Symbol" panose="05050102010706020507" pitchFamily="18" charset="2"/>
              <a:buChar char="Þ"/>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628900" lvl="5" indent="-342900" eaLnBrk="0" fontAlgn="base" hangingPunct="0">
              <a:spcBef>
                <a:spcPct val="0"/>
              </a:spcBef>
              <a:spcAft>
                <a:spcPct val="0"/>
              </a:spcAft>
              <a:buFont typeface="Symbol" panose="05050102010706020507" pitchFamily="18" charset="2"/>
              <a:buChar char="Þ"/>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1257300" lvl="2" indent="-342900" eaLnBrk="0" fontAlgn="base" hangingPunct="0">
              <a:spcBef>
                <a:spcPct val="0"/>
              </a:spcBef>
              <a:spcAft>
                <a:spcPct val="0"/>
              </a:spcAft>
              <a:buFont typeface="Wingdings" panose="05000000000000000000" pitchFamily="2" charset="2"/>
              <a:buChar char="ü"/>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6" name="Image 5">
            <a:extLst>
              <a:ext uri="{FF2B5EF4-FFF2-40B4-BE49-F238E27FC236}">
                <a16:creationId xmlns:a16="http://schemas.microsoft.com/office/drawing/2014/main" id="{E59AC9CE-B751-4257-BA5B-875F0B0F01E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flipH="1">
            <a:off x="2426541" y="2369764"/>
            <a:ext cx="771526" cy="910654"/>
          </a:xfrm>
          <a:prstGeom prst="rect">
            <a:avLst/>
          </a:prstGeom>
        </p:spPr>
      </p:pic>
      <p:pic>
        <p:nvPicPr>
          <p:cNvPr id="7" name="Image 6">
            <a:extLst>
              <a:ext uri="{FF2B5EF4-FFF2-40B4-BE49-F238E27FC236}">
                <a16:creationId xmlns:a16="http://schemas.microsoft.com/office/drawing/2014/main" id="{52E425D6-06AE-4F2D-872A-E45821658FA9}"/>
              </a:ext>
            </a:extLst>
          </p:cNvPr>
          <p:cNvPicPr>
            <a:picLocks noChangeAspect="1"/>
          </p:cNvPicPr>
          <p:nvPr/>
        </p:nvPicPr>
        <p:blipFill>
          <a:blip r:embed="rId4"/>
          <a:stretch>
            <a:fillRect/>
          </a:stretch>
        </p:blipFill>
        <p:spPr>
          <a:xfrm>
            <a:off x="3686175" y="4920180"/>
            <a:ext cx="2895600" cy="323850"/>
          </a:xfrm>
          <a:prstGeom prst="rect">
            <a:avLst/>
          </a:prstGeom>
        </p:spPr>
      </p:pic>
      <p:pic>
        <p:nvPicPr>
          <p:cNvPr id="16" name="Image 15">
            <a:extLst>
              <a:ext uri="{FF2B5EF4-FFF2-40B4-BE49-F238E27FC236}">
                <a16:creationId xmlns:a16="http://schemas.microsoft.com/office/drawing/2014/main" id="{99098826-F9CB-46FC-B859-94D2A7C964F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flipH="1">
            <a:off x="2512266" y="4536523"/>
            <a:ext cx="771526" cy="910654"/>
          </a:xfrm>
          <a:prstGeom prst="rect">
            <a:avLst/>
          </a:prstGeom>
        </p:spPr>
      </p:pic>
      <p:sp>
        <p:nvSpPr>
          <p:cNvPr id="15" name="ZoneTexte 14">
            <a:extLst>
              <a:ext uri="{FF2B5EF4-FFF2-40B4-BE49-F238E27FC236}">
                <a16:creationId xmlns:a16="http://schemas.microsoft.com/office/drawing/2014/main" id="{074472A9-4A74-41CF-AF27-97FCE8609798}"/>
              </a:ext>
            </a:extLst>
          </p:cNvPr>
          <p:cNvSpPr txBox="1"/>
          <p:nvPr/>
        </p:nvSpPr>
        <p:spPr>
          <a:xfrm rot="20868758">
            <a:off x="9253711" y="1187969"/>
            <a:ext cx="2656509" cy="923330"/>
          </a:xfrm>
          <a:prstGeom prst="rect">
            <a:avLst/>
          </a:prstGeom>
          <a:noFill/>
          <a:ln>
            <a:solidFill>
              <a:schemeClr val="accent1"/>
            </a:solidFill>
          </a:ln>
        </p:spPr>
        <p:txBody>
          <a:bodyPr wrap="square" rtlCol="0">
            <a:spAutoFit/>
          </a:bodyPr>
          <a:lstStyle/>
          <a:p>
            <a:r>
              <a:rPr lang="fr-BE" dirty="0">
                <a:solidFill>
                  <a:srgbClr val="00B050"/>
                </a:solidFill>
                <a:latin typeface="Verdana" panose="020B0604030504040204" pitchFamily="34" charset="0"/>
                <a:cs typeface="Times New Roman" panose="02020603050405020304" pitchFamily="18" charset="0"/>
              </a:rPr>
              <a:t>Apprentissage par la vision</a:t>
            </a:r>
          </a:p>
          <a:p>
            <a:r>
              <a:rPr lang="fr-BE" dirty="0">
                <a:solidFill>
                  <a:srgbClr val="00B050"/>
                </a:solidFill>
                <a:latin typeface="Verdana" panose="020B0604030504040204" pitchFamily="34" charset="0"/>
                <a:cs typeface="Times New Roman" panose="02020603050405020304" pitchFamily="18" charset="0"/>
              </a:rPr>
              <a:t>Algo = Cgan_train.py</a:t>
            </a:r>
          </a:p>
        </p:txBody>
      </p:sp>
      <p:sp>
        <p:nvSpPr>
          <p:cNvPr id="17" name="ZoneTexte 16">
            <a:extLst>
              <a:ext uri="{FF2B5EF4-FFF2-40B4-BE49-F238E27FC236}">
                <a16:creationId xmlns:a16="http://schemas.microsoft.com/office/drawing/2014/main" id="{3ACE0A2C-FC96-4D0F-A93D-ADB1AC7AE830}"/>
              </a:ext>
            </a:extLst>
          </p:cNvPr>
          <p:cNvSpPr txBox="1"/>
          <p:nvPr/>
        </p:nvSpPr>
        <p:spPr>
          <a:xfrm>
            <a:off x="656539" y="3417858"/>
            <a:ext cx="1438961" cy="400110"/>
          </a:xfrm>
          <a:prstGeom prst="rect">
            <a:avLst/>
          </a:prstGeom>
          <a:noFill/>
          <a:ln>
            <a:solidFill>
              <a:srgbClr val="00B050"/>
            </a:solidFill>
          </a:ln>
        </p:spPr>
        <p:txBody>
          <a:bodyPr wrap="square" rtlCol="0">
            <a:spAutoFit/>
          </a:bodyPr>
          <a:lstStyle/>
          <a:p>
            <a:r>
              <a:rPr lang="fr-BE" sz="2000" dirty="0">
                <a:solidFill>
                  <a:srgbClr val="00B050"/>
                </a:solidFill>
                <a:latin typeface="Verdana" panose="020B0604030504040204" pitchFamily="34" charset="0"/>
                <a:cs typeface="Times New Roman" panose="02020603050405020304" pitchFamily="18" charset="0"/>
              </a:rPr>
              <a:t>Dialogue</a:t>
            </a:r>
          </a:p>
        </p:txBody>
      </p:sp>
      <p:sp>
        <p:nvSpPr>
          <p:cNvPr id="2" name="Flèche : haut 1">
            <a:extLst>
              <a:ext uri="{FF2B5EF4-FFF2-40B4-BE49-F238E27FC236}">
                <a16:creationId xmlns:a16="http://schemas.microsoft.com/office/drawing/2014/main" id="{F39BD69B-DD3C-47C7-A2C6-50BDF8CE28C9}"/>
              </a:ext>
            </a:extLst>
          </p:cNvPr>
          <p:cNvSpPr/>
          <p:nvPr/>
        </p:nvSpPr>
        <p:spPr>
          <a:xfrm rot="10800000">
            <a:off x="1933573" y="2187704"/>
            <a:ext cx="276225" cy="2627407"/>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22" name="ZoneTexte 21">
            <a:extLst>
              <a:ext uri="{FF2B5EF4-FFF2-40B4-BE49-F238E27FC236}">
                <a16:creationId xmlns:a16="http://schemas.microsoft.com/office/drawing/2014/main" id="{405586D3-2B0D-4985-B46D-FA98930E67DA}"/>
              </a:ext>
            </a:extLst>
          </p:cNvPr>
          <p:cNvSpPr txBox="1"/>
          <p:nvPr/>
        </p:nvSpPr>
        <p:spPr>
          <a:xfrm rot="20868758">
            <a:off x="6918194" y="4515704"/>
            <a:ext cx="2724013" cy="646331"/>
          </a:xfrm>
          <a:prstGeom prst="rect">
            <a:avLst/>
          </a:prstGeom>
          <a:noFill/>
          <a:ln>
            <a:solidFill>
              <a:schemeClr val="accent1"/>
            </a:solidFill>
          </a:ln>
        </p:spPr>
        <p:txBody>
          <a:bodyPr wrap="square" rtlCol="0">
            <a:spAutoFit/>
          </a:bodyPr>
          <a:lstStyle/>
          <a:p>
            <a:r>
              <a:rPr lang="fr-BE" dirty="0">
                <a:solidFill>
                  <a:srgbClr val="00B050"/>
                </a:solidFill>
                <a:latin typeface="Verdana" panose="020B0604030504040204" pitchFamily="34" charset="0"/>
                <a:cs typeface="Times New Roman" panose="02020603050405020304" pitchFamily="18" charset="0"/>
              </a:rPr>
              <a:t>Imitation</a:t>
            </a:r>
          </a:p>
          <a:p>
            <a:r>
              <a:rPr lang="fr-BE" dirty="0">
                <a:solidFill>
                  <a:srgbClr val="00B050"/>
                </a:solidFill>
                <a:latin typeface="Verdana" panose="020B0604030504040204" pitchFamily="34" charset="0"/>
                <a:cs typeface="Times New Roman" panose="02020603050405020304" pitchFamily="18" charset="0"/>
              </a:rPr>
              <a:t>Algo= Cgan_test.py</a:t>
            </a:r>
          </a:p>
        </p:txBody>
      </p:sp>
    </p:spTree>
    <p:extLst>
      <p:ext uri="{BB962C8B-B14F-4D97-AF65-F5344CB8AC3E}">
        <p14:creationId xmlns:p14="http://schemas.microsoft.com/office/powerpoint/2010/main" val="26560954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CGAN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24</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pic>
        <p:nvPicPr>
          <p:cNvPr id="2" name="Image 25">
            <a:extLst>
              <a:ext uri="{FF2B5EF4-FFF2-40B4-BE49-F238E27FC236}">
                <a16:creationId xmlns:a16="http://schemas.microsoft.com/office/drawing/2014/main" id="{08ABE021-4068-4D03-BC12-7829ED4C99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8340" y="4288354"/>
            <a:ext cx="811213" cy="793750"/>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22">
            <a:extLst>
              <a:ext uri="{FF2B5EF4-FFF2-40B4-BE49-F238E27FC236}">
                <a16:creationId xmlns:a16="http://schemas.microsoft.com/office/drawing/2014/main" id="{2A79132A-73D4-4287-9F6A-44BEE909F9A1}"/>
              </a:ext>
            </a:extLst>
          </p:cNvPr>
          <p:cNvSpPr>
            <a:spLocks noChangeArrowheads="1"/>
          </p:cNvSpPr>
          <p:nvPr/>
        </p:nvSpPr>
        <p:spPr bwMode="auto">
          <a:xfrm>
            <a:off x="2822644" y="3897256"/>
            <a:ext cx="1552575" cy="1501775"/>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Générateur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pic>
        <p:nvPicPr>
          <p:cNvPr id="5" name="Image 1">
            <a:extLst>
              <a:ext uri="{FF2B5EF4-FFF2-40B4-BE49-F238E27FC236}">
                <a16:creationId xmlns:a16="http://schemas.microsoft.com/office/drawing/2014/main" id="{E7CF3BEB-EDF6-42DE-85DC-A6226C5EC49F}"/>
              </a:ext>
            </a:extLst>
          </p:cNvPr>
          <p:cNvPicPr>
            <a:picLocks noChangeAspect="1" noChangeArrowheads="1"/>
          </p:cNvPicPr>
          <p:nvPr/>
        </p:nvPicPr>
        <p:blipFill>
          <a:blip r:embed="rId3">
            <a:lum bright="36000"/>
            <a:extLst>
              <a:ext uri="{28A0092B-C50C-407E-A947-70E740481C1C}">
                <a14:useLocalDpi xmlns:a14="http://schemas.microsoft.com/office/drawing/2010/main" val="0"/>
              </a:ext>
            </a:extLst>
          </a:blip>
          <a:srcRect/>
          <a:stretch>
            <a:fillRect/>
          </a:stretch>
        </p:blipFill>
        <p:spPr bwMode="auto">
          <a:xfrm>
            <a:off x="961232" y="3792590"/>
            <a:ext cx="901700" cy="850900"/>
          </a:xfrm>
          <a:prstGeom prst="rect">
            <a:avLst/>
          </a:prstGeom>
          <a:noFill/>
          <a:ln w="6350">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30" name="AutoShape 24">
            <a:extLst>
              <a:ext uri="{FF2B5EF4-FFF2-40B4-BE49-F238E27FC236}">
                <a16:creationId xmlns:a16="http://schemas.microsoft.com/office/drawing/2014/main" id="{A740566D-93B9-4DA2-A74E-A99C2B77981C}"/>
              </a:ext>
            </a:extLst>
          </p:cNvPr>
          <p:cNvSpPr>
            <a:spLocks noChangeArrowheads="1"/>
          </p:cNvSpPr>
          <p:nvPr/>
        </p:nvSpPr>
        <p:spPr bwMode="auto">
          <a:xfrm>
            <a:off x="1874362" y="4221343"/>
            <a:ext cx="1022985" cy="189865"/>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6" name="AutoShape 27">
            <a:extLst>
              <a:ext uri="{FF2B5EF4-FFF2-40B4-BE49-F238E27FC236}">
                <a16:creationId xmlns:a16="http://schemas.microsoft.com/office/drawing/2014/main" id="{310DA7F0-2376-47B1-80EF-9D26A51AB4EE}"/>
              </a:ext>
            </a:extLst>
          </p:cNvPr>
          <p:cNvSpPr>
            <a:spLocks noChangeArrowheads="1"/>
          </p:cNvSpPr>
          <p:nvPr/>
        </p:nvSpPr>
        <p:spPr bwMode="auto">
          <a:xfrm>
            <a:off x="7112310" y="2501179"/>
            <a:ext cx="1944071" cy="1611806"/>
          </a:xfrm>
          <a:prstGeom prst="flowChartMultidocument">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Discriminateur</a:t>
            </a:r>
            <a:endParaRPr kumimoji="0" lang="fr-FR" altLang="fr-FR" sz="1600" b="0" i="0" u="none" strike="noStrike" cap="none" normalizeH="0" baseline="0" dirty="0">
              <a:ln>
                <a:noFill/>
              </a:ln>
              <a:solidFill>
                <a:schemeClr val="tx1"/>
              </a:solidFill>
              <a:effectLst/>
              <a:latin typeface="Arial" panose="020B0604020202020204" pitchFamily="34" charset="0"/>
            </a:endParaRPr>
          </a:p>
        </p:txBody>
      </p:sp>
      <p:sp>
        <p:nvSpPr>
          <p:cNvPr id="32" name="AutoShape 28">
            <a:extLst>
              <a:ext uri="{FF2B5EF4-FFF2-40B4-BE49-F238E27FC236}">
                <a16:creationId xmlns:a16="http://schemas.microsoft.com/office/drawing/2014/main" id="{15D7484A-49BF-4417-A3A1-570F72C77F7E}"/>
              </a:ext>
            </a:extLst>
          </p:cNvPr>
          <p:cNvSpPr>
            <a:spLocks noChangeArrowheads="1"/>
          </p:cNvSpPr>
          <p:nvPr/>
        </p:nvSpPr>
        <p:spPr bwMode="auto">
          <a:xfrm rot="5400000">
            <a:off x="5950901" y="2399229"/>
            <a:ext cx="535940" cy="1430655"/>
          </a:xfrm>
          <a:custGeom>
            <a:avLst/>
            <a:gdLst>
              <a:gd name="G0" fmla="+- 9257 0 0"/>
              <a:gd name="G1" fmla="+- 16904 0 0"/>
              <a:gd name="G2" fmla="+- 9257 0 0"/>
              <a:gd name="G3" fmla="*/ 9257 1 2"/>
              <a:gd name="G4" fmla="+- G3 10800 0"/>
              <a:gd name="G5" fmla="+- 21600 9257 16904"/>
              <a:gd name="G6" fmla="+- 16904 9257 0"/>
              <a:gd name="G7" fmla="*/ G6 1 2"/>
              <a:gd name="G8" fmla="*/ 16904 2 1"/>
              <a:gd name="G9" fmla="+- G8 0 21600"/>
              <a:gd name="G10" fmla="*/ 21600 G0 G1"/>
              <a:gd name="G11" fmla="*/ 21600 G4 G1"/>
              <a:gd name="G12" fmla="*/ 21600 G5 G1"/>
              <a:gd name="G13" fmla="*/ 21600 G7 G1"/>
              <a:gd name="G14" fmla="*/ 16904 1 2"/>
              <a:gd name="G15" fmla="+- G5 0 G4"/>
              <a:gd name="G16" fmla="+- G0 0 G4"/>
              <a:gd name="G17" fmla="*/ G2 G15 G16"/>
              <a:gd name="T0" fmla="*/ 15429 w 21600"/>
              <a:gd name="T1" fmla="*/ 0 h 21600"/>
              <a:gd name="T2" fmla="*/ 9257 w 21600"/>
              <a:gd name="T3" fmla="*/ 9257 h 21600"/>
              <a:gd name="T4" fmla="*/ 0 w 21600"/>
              <a:gd name="T5" fmla="*/ 19715 h 21600"/>
              <a:gd name="T6" fmla="*/ 8452 w 21600"/>
              <a:gd name="T7" fmla="*/ 21600 h 21600"/>
              <a:gd name="T8" fmla="*/ 16904 w 21600"/>
              <a:gd name="T9" fmla="*/ 16715 h 21600"/>
              <a:gd name="T10" fmla="*/ 21600 w 21600"/>
              <a:gd name="T11" fmla="*/ 9257 h 21600"/>
              <a:gd name="T12" fmla="*/ 17694720 60000 65536"/>
              <a:gd name="T13" fmla="*/ 11796480 60000 65536"/>
              <a:gd name="T14" fmla="*/ 11796480 60000 65536"/>
              <a:gd name="T15" fmla="*/ 5898240 60000 65536"/>
              <a:gd name="T16" fmla="*/ 0 60000 65536"/>
              <a:gd name="T17" fmla="*/ 0 60000 65536"/>
              <a:gd name="T18" fmla="*/ 0 w 21600"/>
              <a:gd name="T19" fmla="*/ G12 h 21600"/>
              <a:gd name="T20" fmla="*/ G1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9257"/>
                </a:lnTo>
                <a:lnTo>
                  <a:pt x="13953" y="9257"/>
                </a:lnTo>
                <a:lnTo>
                  <a:pt x="13953" y="17829"/>
                </a:lnTo>
                <a:lnTo>
                  <a:pt x="0" y="17829"/>
                </a:lnTo>
                <a:lnTo>
                  <a:pt x="0" y="21600"/>
                </a:lnTo>
                <a:lnTo>
                  <a:pt x="16904" y="21600"/>
                </a:lnTo>
                <a:lnTo>
                  <a:pt x="16904" y="9257"/>
                </a:lnTo>
                <a:lnTo>
                  <a:pt x="21600" y="9257"/>
                </a:lnTo>
                <a:close/>
              </a:path>
            </a:pathLst>
          </a:cu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33" name="AutoShape 30">
            <a:extLst>
              <a:ext uri="{FF2B5EF4-FFF2-40B4-BE49-F238E27FC236}">
                <a16:creationId xmlns:a16="http://schemas.microsoft.com/office/drawing/2014/main" id="{4C524912-7206-4B66-8684-C6E2BA10D80B}"/>
              </a:ext>
            </a:extLst>
          </p:cNvPr>
          <p:cNvSpPr>
            <a:spLocks noChangeArrowheads="1"/>
          </p:cNvSpPr>
          <p:nvPr/>
        </p:nvSpPr>
        <p:spPr bwMode="auto">
          <a:xfrm>
            <a:off x="9097753" y="3094472"/>
            <a:ext cx="664210" cy="294005"/>
          </a:xfrm>
          <a:prstGeom prst="stripedRightArrow">
            <a:avLst>
              <a:gd name="adj1" fmla="val 50000"/>
              <a:gd name="adj2" fmla="val 56479"/>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7" name="AutoShape 31">
            <a:extLst>
              <a:ext uri="{FF2B5EF4-FFF2-40B4-BE49-F238E27FC236}">
                <a16:creationId xmlns:a16="http://schemas.microsoft.com/office/drawing/2014/main" id="{6675FC07-7754-4490-98EC-544AC04D7ED8}"/>
              </a:ext>
            </a:extLst>
          </p:cNvPr>
          <p:cNvSpPr>
            <a:spLocks noChangeArrowheads="1"/>
          </p:cNvSpPr>
          <p:nvPr/>
        </p:nvSpPr>
        <p:spPr bwMode="auto">
          <a:xfrm>
            <a:off x="9877443" y="2698694"/>
            <a:ext cx="1000125" cy="1198562"/>
          </a:xfrm>
          <a:prstGeom prst="flowChartPredefinedProcess">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VRAIE</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OU</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a:t>
            </a: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2068" name="Picture 20">
            <a:extLst>
              <a:ext uri="{FF2B5EF4-FFF2-40B4-BE49-F238E27FC236}">
                <a16:creationId xmlns:a16="http://schemas.microsoft.com/office/drawing/2014/main" id="{FCC547CD-95FD-42A0-BA48-0D9C2D9D7D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17972" y="1283914"/>
            <a:ext cx="811213" cy="777875"/>
          </a:xfrm>
          <a:prstGeom prst="rect">
            <a:avLst/>
          </a:prstGeom>
          <a:noFill/>
          <a:extLst>
            <a:ext uri="{909E8E84-426E-40DD-AFC4-6F175D3DCCD1}">
              <a14:hiddenFill xmlns:a14="http://schemas.microsoft.com/office/drawing/2010/main">
                <a:solidFill>
                  <a:srgbClr val="FFFFFF"/>
                </a:solidFill>
              </a14:hiddenFill>
            </a:ext>
          </a:extLst>
        </p:spPr>
      </p:pic>
      <p:sp>
        <p:nvSpPr>
          <p:cNvPr id="8" name="AutoShape 34">
            <a:extLst>
              <a:ext uri="{FF2B5EF4-FFF2-40B4-BE49-F238E27FC236}">
                <a16:creationId xmlns:a16="http://schemas.microsoft.com/office/drawing/2014/main" id="{C25B9A13-B423-4817-88A7-7FBFF0DFBC6D}"/>
              </a:ext>
            </a:extLst>
          </p:cNvPr>
          <p:cNvSpPr>
            <a:spLocks noChangeArrowheads="1"/>
          </p:cNvSpPr>
          <p:nvPr/>
        </p:nvSpPr>
        <p:spPr bwMode="auto">
          <a:xfrm>
            <a:off x="4720923" y="1282830"/>
            <a:ext cx="849313" cy="717550"/>
          </a:xfrm>
          <a:prstGeom prst="flowChartInternalStorage">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Label</a:t>
            </a:r>
            <a:endParaRPr kumimoji="0" lang="fr-FR" altLang="fr-FR" sz="16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y</a:t>
            </a:r>
            <a:endParaRPr kumimoji="0" lang="fr-FR" altLang="fr-FR"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7" name="AutoShape 35">
            <a:extLst>
              <a:ext uri="{FF2B5EF4-FFF2-40B4-BE49-F238E27FC236}">
                <a16:creationId xmlns:a16="http://schemas.microsoft.com/office/drawing/2014/main" id="{F74E7CD8-B9D4-4F91-B13C-A5DBAFE84516}"/>
              </a:ext>
            </a:extLst>
          </p:cNvPr>
          <p:cNvSpPr>
            <a:spLocks/>
          </p:cNvSpPr>
          <p:nvPr/>
        </p:nvSpPr>
        <p:spPr bwMode="auto">
          <a:xfrm rot="16200000">
            <a:off x="5460979" y="2039674"/>
            <a:ext cx="314325" cy="1133475"/>
          </a:xfrm>
          <a:prstGeom prst="leftBrace">
            <a:avLst>
              <a:gd name="adj1" fmla="val 30051"/>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fr-BE"/>
          </a:p>
        </p:txBody>
      </p:sp>
      <p:sp>
        <p:nvSpPr>
          <p:cNvPr id="10" name="AutoShape 36">
            <a:extLst>
              <a:ext uri="{FF2B5EF4-FFF2-40B4-BE49-F238E27FC236}">
                <a16:creationId xmlns:a16="http://schemas.microsoft.com/office/drawing/2014/main" id="{44E4394F-C957-45C7-A557-A79D9C061325}"/>
              </a:ext>
            </a:extLst>
          </p:cNvPr>
          <p:cNvSpPr>
            <a:spLocks noChangeArrowheads="1"/>
          </p:cNvSpPr>
          <p:nvPr/>
        </p:nvSpPr>
        <p:spPr bwMode="auto">
          <a:xfrm>
            <a:off x="885789" y="4973378"/>
            <a:ext cx="1000125" cy="717550"/>
          </a:xfrm>
          <a:prstGeom prst="flowChartInternalStorage">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Label</a:t>
            </a:r>
            <a:endParaRPr kumimoji="0" lang="fr-FR" altLang="fr-FR" sz="800" b="0" i="0" u="none" strike="noStrike" cap="none" normalizeH="0" baseline="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1" u="none" strike="noStrike" cap="none" normalizeH="0" baseline="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y</a:t>
            </a: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39" name="AutoShape 37">
            <a:extLst>
              <a:ext uri="{FF2B5EF4-FFF2-40B4-BE49-F238E27FC236}">
                <a16:creationId xmlns:a16="http://schemas.microsoft.com/office/drawing/2014/main" id="{EEA37FDC-85F7-45EE-B88E-342F8B5A3205}"/>
              </a:ext>
            </a:extLst>
          </p:cNvPr>
          <p:cNvSpPr>
            <a:spLocks noChangeArrowheads="1"/>
          </p:cNvSpPr>
          <p:nvPr/>
        </p:nvSpPr>
        <p:spPr bwMode="auto">
          <a:xfrm rot="16200000" flipV="1">
            <a:off x="6010592" y="2824285"/>
            <a:ext cx="416560" cy="1430655"/>
          </a:xfrm>
          <a:custGeom>
            <a:avLst/>
            <a:gdLst>
              <a:gd name="G0" fmla="+- 9257 0 0"/>
              <a:gd name="G1" fmla="+- 16904 0 0"/>
              <a:gd name="G2" fmla="+- 9257 0 0"/>
              <a:gd name="G3" fmla="*/ 9257 1 2"/>
              <a:gd name="G4" fmla="+- G3 10800 0"/>
              <a:gd name="G5" fmla="+- 21600 9257 16904"/>
              <a:gd name="G6" fmla="+- 16904 9257 0"/>
              <a:gd name="G7" fmla="*/ G6 1 2"/>
              <a:gd name="G8" fmla="*/ 16904 2 1"/>
              <a:gd name="G9" fmla="+- G8 0 21600"/>
              <a:gd name="G10" fmla="*/ 21600 G0 G1"/>
              <a:gd name="G11" fmla="*/ 21600 G4 G1"/>
              <a:gd name="G12" fmla="*/ 21600 G5 G1"/>
              <a:gd name="G13" fmla="*/ 21600 G7 G1"/>
              <a:gd name="G14" fmla="*/ 16904 1 2"/>
              <a:gd name="G15" fmla="+- G5 0 G4"/>
              <a:gd name="G16" fmla="+- G0 0 G4"/>
              <a:gd name="G17" fmla="*/ G2 G15 G16"/>
              <a:gd name="T0" fmla="*/ 15429 w 21600"/>
              <a:gd name="T1" fmla="*/ 0 h 21600"/>
              <a:gd name="T2" fmla="*/ 9257 w 21600"/>
              <a:gd name="T3" fmla="*/ 9257 h 21600"/>
              <a:gd name="T4" fmla="*/ 0 w 21600"/>
              <a:gd name="T5" fmla="*/ 19715 h 21600"/>
              <a:gd name="T6" fmla="*/ 8452 w 21600"/>
              <a:gd name="T7" fmla="*/ 21600 h 21600"/>
              <a:gd name="T8" fmla="*/ 16904 w 21600"/>
              <a:gd name="T9" fmla="*/ 16715 h 21600"/>
              <a:gd name="T10" fmla="*/ 21600 w 21600"/>
              <a:gd name="T11" fmla="*/ 9257 h 21600"/>
              <a:gd name="T12" fmla="*/ 17694720 60000 65536"/>
              <a:gd name="T13" fmla="*/ 11796480 60000 65536"/>
              <a:gd name="T14" fmla="*/ 11796480 60000 65536"/>
              <a:gd name="T15" fmla="*/ 5898240 60000 65536"/>
              <a:gd name="T16" fmla="*/ 0 60000 65536"/>
              <a:gd name="T17" fmla="*/ 0 60000 65536"/>
              <a:gd name="T18" fmla="*/ 0 w 21600"/>
              <a:gd name="T19" fmla="*/ G12 h 21600"/>
              <a:gd name="T20" fmla="*/ G1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9257"/>
                </a:lnTo>
                <a:lnTo>
                  <a:pt x="13953" y="9257"/>
                </a:lnTo>
                <a:lnTo>
                  <a:pt x="13953" y="17829"/>
                </a:lnTo>
                <a:lnTo>
                  <a:pt x="0" y="17829"/>
                </a:lnTo>
                <a:lnTo>
                  <a:pt x="0" y="21600"/>
                </a:lnTo>
                <a:lnTo>
                  <a:pt x="16904" y="21600"/>
                </a:lnTo>
                <a:lnTo>
                  <a:pt x="16904" y="9257"/>
                </a:lnTo>
                <a:lnTo>
                  <a:pt x="21600" y="9257"/>
                </a:lnTo>
                <a:close/>
              </a:path>
            </a:pathLst>
          </a:cu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40" name="Rectangle 39">
            <a:extLst>
              <a:ext uri="{FF2B5EF4-FFF2-40B4-BE49-F238E27FC236}">
                <a16:creationId xmlns:a16="http://schemas.microsoft.com/office/drawing/2014/main" id="{ACAEBF3D-6F21-4B33-8B9E-6AD765E82AAB}"/>
              </a:ext>
            </a:extLst>
          </p:cNvPr>
          <p:cNvSpPr>
            <a:spLocks noChangeArrowheads="1"/>
          </p:cNvSpPr>
          <p:nvPr/>
        </p:nvSpPr>
        <p:spPr bwMode="auto">
          <a:xfrm>
            <a:off x="2352303" y="4321533"/>
            <a:ext cx="124460" cy="1216025"/>
          </a:xfrm>
          <a:prstGeom prst="rect">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41" name="AutoShape 46">
            <a:extLst>
              <a:ext uri="{FF2B5EF4-FFF2-40B4-BE49-F238E27FC236}">
                <a16:creationId xmlns:a16="http://schemas.microsoft.com/office/drawing/2014/main" id="{CAB52954-7D1A-4F63-9474-25A5E903C0EA}"/>
              </a:ext>
            </a:extLst>
          </p:cNvPr>
          <p:cNvSpPr>
            <a:spLocks noChangeArrowheads="1"/>
          </p:cNvSpPr>
          <p:nvPr/>
        </p:nvSpPr>
        <p:spPr bwMode="auto">
          <a:xfrm rot="16200000">
            <a:off x="5486095" y="4750810"/>
            <a:ext cx="1275715" cy="276860"/>
          </a:xfrm>
          <a:prstGeom prst="rightArrow">
            <a:avLst>
              <a:gd name="adj1" fmla="val 50000"/>
              <a:gd name="adj2" fmla="val 159950"/>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12" name="Zone de texte 255">
            <a:extLst>
              <a:ext uri="{FF2B5EF4-FFF2-40B4-BE49-F238E27FC236}">
                <a16:creationId xmlns:a16="http://schemas.microsoft.com/office/drawing/2014/main" id="{AF47EF8D-5A32-4F1D-9344-711AA36C891E}"/>
              </a:ext>
            </a:extLst>
          </p:cNvPr>
          <p:cNvSpPr txBox="1">
            <a:spLocks noChangeArrowheads="1"/>
          </p:cNvSpPr>
          <p:nvPr/>
        </p:nvSpPr>
        <p:spPr bwMode="auto">
          <a:xfrm>
            <a:off x="1131094" y="3670997"/>
            <a:ext cx="566738" cy="1146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5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z</a:t>
            </a:r>
            <a:endParaRPr kumimoji="0" lang="fr-FR" altLang="fr-FR" sz="5400" b="0" i="0" u="none" strike="noStrike" cap="none" normalizeH="0" baseline="0" dirty="0">
              <a:ln>
                <a:noFill/>
              </a:ln>
              <a:solidFill>
                <a:schemeClr val="tx1"/>
              </a:solidFill>
              <a:effectLst/>
              <a:latin typeface="Arial" panose="020B0604020202020204" pitchFamily="34" charset="0"/>
            </a:endParaRPr>
          </a:p>
        </p:txBody>
      </p:sp>
      <p:sp>
        <p:nvSpPr>
          <p:cNvPr id="13" name="Zone de texte 86">
            <a:extLst>
              <a:ext uri="{FF2B5EF4-FFF2-40B4-BE49-F238E27FC236}">
                <a16:creationId xmlns:a16="http://schemas.microsoft.com/office/drawing/2014/main" id="{C0EC6666-7F29-4507-8330-C5D4E0AE817A}"/>
              </a:ext>
            </a:extLst>
          </p:cNvPr>
          <p:cNvSpPr txBox="1">
            <a:spLocks noChangeArrowheads="1"/>
          </p:cNvSpPr>
          <p:nvPr/>
        </p:nvSpPr>
        <p:spPr bwMode="auto">
          <a:xfrm>
            <a:off x="6010925" y="2004194"/>
            <a:ext cx="4857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x</a:t>
            </a:r>
            <a:endParaRPr kumimoji="0" lang="fr-FR" altLang="fr-FR" sz="2400" b="0" i="0" u="none" strike="noStrike" cap="none" normalizeH="0" baseline="0" dirty="0">
              <a:ln>
                <a:noFill/>
              </a:ln>
              <a:solidFill>
                <a:schemeClr val="tx1"/>
              </a:solidFill>
              <a:effectLst/>
              <a:latin typeface="Arial" panose="020B0604020202020204" pitchFamily="34" charset="0"/>
            </a:endParaRPr>
          </a:p>
        </p:txBody>
      </p:sp>
      <p:sp>
        <p:nvSpPr>
          <p:cNvPr id="14" name="Zone de texte 87">
            <a:extLst>
              <a:ext uri="{FF2B5EF4-FFF2-40B4-BE49-F238E27FC236}">
                <a16:creationId xmlns:a16="http://schemas.microsoft.com/office/drawing/2014/main" id="{606B80C1-F6CE-450C-A456-8D346ED1C3A0}"/>
              </a:ext>
            </a:extLst>
          </p:cNvPr>
          <p:cNvSpPr txBox="1">
            <a:spLocks noChangeArrowheads="1"/>
          </p:cNvSpPr>
          <p:nvPr/>
        </p:nvSpPr>
        <p:spPr bwMode="auto">
          <a:xfrm>
            <a:off x="4563406" y="5090618"/>
            <a:ext cx="1543050" cy="113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 image </a:t>
            </a: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G(</a:t>
            </a:r>
            <a:r>
              <a:rPr kumimoji="0" lang="fr-FR" altLang="fr-FR" sz="1600" b="0" i="1" u="none" strike="noStrike" cap="none" normalizeH="0" baseline="0" dirty="0" err="1">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z|y</a:t>
            </a: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a:t>
            </a:r>
            <a:endParaRPr kumimoji="0" lang="fr-FR"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5" name="AutoShape 24">
            <a:extLst>
              <a:ext uri="{FF2B5EF4-FFF2-40B4-BE49-F238E27FC236}">
                <a16:creationId xmlns:a16="http://schemas.microsoft.com/office/drawing/2014/main" id="{C750FDAF-7ED1-49FA-9445-300B8E0B9ED0}"/>
              </a:ext>
            </a:extLst>
          </p:cNvPr>
          <p:cNvSpPr>
            <a:spLocks noChangeArrowheads="1"/>
          </p:cNvSpPr>
          <p:nvPr/>
        </p:nvSpPr>
        <p:spPr bwMode="auto">
          <a:xfrm>
            <a:off x="4365422" y="4327714"/>
            <a:ext cx="460375" cy="192405"/>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46" name="AutoShape 35">
            <a:extLst>
              <a:ext uri="{FF2B5EF4-FFF2-40B4-BE49-F238E27FC236}">
                <a16:creationId xmlns:a16="http://schemas.microsoft.com/office/drawing/2014/main" id="{275DB22A-97F5-430C-8A0D-C21EB474DABF}"/>
              </a:ext>
            </a:extLst>
          </p:cNvPr>
          <p:cNvSpPr>
            <a:spLocks/>
          </p:cNvSpPr>
          <p:nvPr/>
        </p:nvSpPr>
        <p:spPr bwMode="auto">
          <a:xfrm rot="5400000">
            <a:off x="5469607" y="3435985"/>
            <a:ext cx="314325" cy="1133475"/>
          </a:xfrm>
          <a:prstGeom prst="leftBrace">
            <a:avLst>
              <a:gd name="adj1" fmla="val 30051"/>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fr-BE"/>
          </a:p>
        </p:txBody>
      </p:sp>
      <p:sp>
        <p:nvSpPr>
          <p:cNvPr id="15" name="Rectangle 21">
            <a:extLst>
              <a:ext uri="{FF2B5EF4-FFF2-40B4-BE49-F238E27FC236}">
                <a16:creationId xmlns:a16="http://schemas.microsoft.com/office/drawing/2014/main" id="{59D2C570-1A7F-4209-8CBE-246FD4A40716}"/>
              </a:ext>
            </a:extLst>
          </p:cNvPr>
          <p:cNvSpPr>
            <a:spLocks noChangeArrowheads="1"/>
          </p:cNvSpPr>
          <p:nvPr/>
        </p:nvSpPr>
        <p:spPr bwMode="auto">
          <a:xfrm>
            <a:off x="755779" y="131387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65010" tIns="76176" rIns="91440" bIns="152352" numCol="1" anchor="ctr" anchorCtr="0" compatLnSpc="1">
            <a:prstTxWarp prst="textNoShape">
              <a:avLst/>
            </a:prstTxWarp>
            <a:spAutoFit/>
          </a:bodyPr>
          <a:lstStyle/>
          <a:p>
            <a:endParaRPr lang="fr-BE"/>
          </a:p>
        </p:txBody>
      </p:sp>
      <p:sp>
        <p:nvSpPr>
          <p:cNvPr id="16" name="Rectangle 22">
            <a:extLst>
              <a:ext uri="{FF2B5EF4-FFF2-40B4-BE49-F238E27FC236}">
                <a16:creationId xmlns:a16="http://schemas.microsoft.com/office/drawing/2014/main" id="{B6D38EB6-F27D-4DF6-9355-98AFBFEEED45}"/>
              </a:ext>
            </a:extLst>
          </p:cNvPr>
          <p:cNvSpPr>
            <a:spLocks noChangeArrowheads="1"/>
          </p:cNvSpPr>
          <p:nvPr/>
        </p:nvSpPr>
        <p:spPr bwMode="auto">
          <a:xfrm>
            <a:off x="838200" y="18690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17" name="Rectangle 24">
            <a:extLst>
              <a:ext uri="{FF2B5EF4-FFF2-40B4-BE49-F238E27FC236}">
                <a16:creationId xmlns:a16="http://schemas.microsoft.com/office/drawing/2014/main" id="{6AFF3AB2-E273-4231-B0B1-6828F0D81965}"/>
              </a:ext>
            </a:extLst>
          </p:cNvPr>
          <p:cNvSpPr>
            <a:spLocks noChangeArrowheads="1"/>
          </p:cNvSpPr>
          <p:nvPr/>
        </p:nvSpPr>
        <p:spPr bwMode="auto">
          <a:xfrm>
            <a:off x="838200" y="1684338"/>
            <a:ext cx="63863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449263"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49263"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18" name="Rectangle 26">
            <a:extLst>
              <a:ext uri="{FF2B5EF4-FFF2-40B4-BE49-F238E27FC236}">
                <a16:creationId xmlns:a16="http://schemas.microsoft.com/office/drawing/2014/main" id="{F1E1D58F-A040-440A-88FE-5B73D5FAAD36}"/>
              </a:ext>
            </a:extLst>
          </p:cNvPr>
          <p:cNvSpPr>
            <a:spLocks noChangeArrowheads="1"/>
          </p:cNvSpPr>
          <p:nvPr/>
        </p:nvSpPr>
        <p:spPr bwMode="auto">
          <a:xfrm>
            <a:off x="3679711" y="211790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endParaRPr>
          </a:p>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Label Réelle        Image Réelle</a:t>
            </a:r>
            <a:endParaRPr kumimoji="0" lang="fr-BE" altLang="fr-FR" sz="800" b="0" i="0" u="none" strike="noStrike" cap="none" normalizeH="0" baseline="0" dirty="0">
              <a:ln>
                <a:noFill/>
              </a:ln>
              <a:solidFill>
                <a:schemeClr val="tx1"/>
              </a:solidFill>
              <a:effectLst/>
            </a:endParaRPr>
          </a:p>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22" name="Rectangle 29">
            <a:extLst>
              <a:ext uri="{FF2B5EF4-FFF2-40B4-BE49-F238E27FC236}">
                <a16:creationId xmlns:a16="http://schemas.microsoft.com/office/drawing/2014/main" id="{920356EB-C496-4735-8E4D-7AFE875CCD8A}"/>
              </a:ext>
            </a:extLst>
          </p:cNvPr>
          <p:cNvSpPr>
            <a:spLocks noChangeArrowheads="1"/>
          </p:cNvSpPr>
          <p:nvPr/>
        </p:nvSpPr>
        <p:spPr bwMode="auto">
          <a:xfrm>
            <a:off x="838200" y="186900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3" name="Rectangle 30">
            <a:extLst>
              <a:ext uri="{FF2B5EF4-FFF2-40B4-BE49-F238E27FC236}">
                <a16:creationId xmlns:a16="http://schemas.microsoft.com/office/drawing/2014/main" id="{9D8AFB7E-6045-4401-9AE5-22A21EE29FA8}"/>
              </a:ext>
            </a:extLst>
          </p:cNvPr>
          <p:cNvSpPr>
            <a:spLocks noChangeArrowheads="1"/>
          </p:cNvSpPr>
          <p:nvPr/>
        </p:nvSpPr>
        <p:spPr bwMode="auto">
          <a:xfrm>
            <a:off x="838200" y="23262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4" name="Rectangle 32">
            <a:extLst>
              <a:ext uri="{FF2B5EF4-FFF2-40B4-BE49-F238E27FC236}">
                <a16:creationId xmlns:a16="http://schemas.microsoft.com/office/drawing/2014/main" id="{5D80B3F5-D622-4CA1-BC19-169C9B40DA57}"/>
              </a:ext>
            </a:extLst>
          </p:cNvPr>
          <p:cNvSpPr>
            <a:spLocks noChangeArrowheads="1"/>
          </p:cNvSpPr>
          <p:nvPr/>
        </p:nvSpPr>
        <p:spPr bwMode="auto">
          <a:xfrm rot="10800000" flipV="1">
            <a:off x="492620" y="2818417"/>
            <a:ext cx="2037994" cy="1215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dirty="0">
                <a:ln>
                  <a:noFill/>
                </a:ln>
                <a:solidFill>
                  <a:schemeClr val="tx1"/>
                </a:solidFill>
                <a:effectLst/>
                <a:latin typeface="Arial" panose="020B0604020202020204" pitchFamily="34" charset="0"/>
              </a:rPr>
            </a:br>
            <a:endParaRPr kumimoji="0" lang="fr-BE" altLang="fr-FR"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INPUT – </a:t>
            </a:r>
            <a:r>
              <a:rPr kumimoji="0" lang="fr-BE" altLang="fr-FR" sz="1100" b="0" i="0" u="none" strike="noStrike" cap="none" normalizeH="0" baseline="0" dirty="0" err="1">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Random</a:t>
            </a: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Noise </a:t>
            </a:r>
            <a:endParaRPr kumimoji="0" lang="fr-BE"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56" name="Rectangle 55">
            <a:extLst>
              <a:ext uri="{FF2B5EF4-FFF2-40B4-BE49-F238E27FC236}">
                <a16:creationId xmlns:a16="http://schemas.microsoft.com/office/drawing/2014/main" id="{F38E9EAC-DBBE-4393-A689-E3E3CA55E1B4}"/>
              </a:ext>
            </a:extLst>
          </p:cNvPr>
          <p:cNvSpPr>
            <a:spLocks noChangeArrowheads="1"/>
          </p:cNvSpPr>
          <p:nvPr/>
        </p:nvSpPr>
        <p:spPr bwMode="auto">
          <a:xfrm>
            <a:off x="1885915" y="5527098"/>
            <a:ext cx="4307592" cy="111998"/>
          </a:xfrm>
          <a:prstGeom prst="rect">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Tree>
    <p:extLst>
      <p:ext uri="{BB962C8B-B14F-4D97-AF65-F5344CB8AC3E}">
        <p14:creationId xmlns:p14="http://schemas.microsoft.com/office/powerpoint/2010/main" val="27838649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CGAN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25</a:t>
            </a:fld>
            <a:endParaRPr lang="fr-BE" dirty="0"/>
          </a:p>
        </p:txBody>
      </p:sp>
      <p:sp>
        <p:nvSpPr>
          <p:cNvPr id="2057" name="Rectangle 54">
            <a:extLst>
              <a:ext uri="{FF2B5EF4-FFF2-40B4-BE49-F238E27FC236}">
                <a16:creationId xmlns:a16="http://schemas.microsoft.com/office/drawing/2014/main" id="{D601683B-98A2-4199-BFCC-2A84D41164D5}"/>
              </a:ext>
            </a:extLst>
          </p:cNvPr>
          <p:cNvSpPr>
            <a:spLocks noChangeArrowheads="1"/>
          </p:cNvSpPr>
          <p:nvPr/>
        </p:nvSpPr>
        <p:spPr bwMode="auto">
          <a:xfrm>
            <a:off x="304800" y="14012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pic>
        <p:nvPicPr>
          <p:cNvPr id="2" name="Image 25">
            <a:extLst>
              <a:ext uri="{FF2B5EF4-FFF2-40B4-BE49-F238E27FC236}">
                <a16:creationId xmlns:a16="http://schemas.microsoft.com/office/drawing/2014/main" id="{08ABE021-4068-4D03-BC12-7829ED4C99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8340" y="4288354"/>
            <a:ext cx="811213" cy="793750"/>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 1">
            <a:extLst>
              <a:ext uri="{FF2B5EF4-FFF2-40B4-BE49-F238E27FC236}">
                <a16:creationId xmlns:a16="http://schemas.microsoft.com/office/drawing/2014/main" id="{E7CF3BEB-EDF6-42DE-85DC-A6226C5EC49F}"/>
              </a:ext>
            </a:extLst>
          </p:cNvPr>
          <p:cNvPicPr>
            <a:picLocks noChangeAspect="1" noChangeArrowheads="1"/>
          </p:cNvPicPr>
          <p:nvPr/>
        </p:nvPicPr>
        <p:blipFill>
          <a:blip r:embed="rId4">
            <a:lum bright="36000"/>
            <a:extLst>
              <a:ext uri="{28A0092B-C50C-407E-A947-70E740481C1C}">
                <a14:useLocalDpi xmlns:a14="http://schemas.microsoft.com/office/drawing/2010/main" val="0"/>
              </a:ext>
            </a:extLst>
          </a:blip>
          <a:srcRect/>
          <a:stretch>
            <a:fillRect/>
          </a:stretch>
        </p:blipFill>
        <p:spPr bwMode="auto">
          <a:xfrm>
            <a:off x="961232" y="3792590"/>
            <a:ext cx="901700" cy="850900"/>
          </a:xfrm>
          <a:prstGeom prst="rect">
            <a:avLst/>
          </a:prstGeom>
          <a:noFill/>
          <a:ln w="6350">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30" name="AutoShape 24">
            <a:extLst>
              <a:ext uri="{FF2B5EF4-FFF2-40B4-BE49-F238E27FC236}">
                <a16:creationId xmlns:a16="http://schemas.microsoft.com/office/drawing/2014/main" id="{A740566D-93B9-4DA2-A74E-A99C2B77981C}"/>
              </a:ext>
            </a:extLst>
          </p:cNvPr>
          <p:cNvSpPr>
            <a:spLocks noChangeArrowheads="1"/>
          </p:cNvSpPr>
          <p:nvPr/>
        </p:nvSpPr>
        <p:spPr bwMode="auto">
          <a:xfrm>
            <a:off x="1874362" y="4221343"/>
            <a:ext cx="1022985" cy="189865"/>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32" name="AutoShape 28">
            <a:extLst>
              <a:ext uri="{FF2B5EF4-FFF2-40B4-BE49-F238E27FC236}">
                <a16:creationId xmlns:a16="http://schemas.microsoft.com/office/drawing/2014/main" id="{15D7484A-49BF-4417-A3A1-570F72C77F7E}"/>
              </a:ext>
            </a:extLst>
          </p:cNvPr>
          <p:cNvSpPr>
            <a:spLocks noChangeArrowheads="1"/>
          </p:cNvSpPr>
          <p:nvPr/>
        </p:nvSpPr>
        <p:spPr bwMode="auto">
          <a:xfrm rot="5400000">
            <a:off x="5950901" y="2399229"/>
            <a:ext cx="535940" cy="1430655"/>
          </a:xfrm>
          <a:custGeom>
            <a:avLst/>
            <a:gdLst>
              <a:gd name="G0" fmla="+- 9257 0 0"/>
              <a:gd name="G1" fmla="+- 16904 0 0"/>
              <a:gd name="G2" fmla="+- 9257 0 0"/>
              <a:gd name="G3" fmla="*/ 9257 1 2"/>
              <a:gd name="G4" fmla="+- G3 10800 0"/>
              <a:gd name="G5" fmla="+- 21600 9257 16904"/>
              <a:gd name="G6" fmla="+- 16904 9257 0"/>
              <a:gd name="G7" fmla="*/ G6 1 2"/>
              <a:gd name="G8" fmla="*/ 16904 2 1"/>
              <a:gd name="G9" fmla="+- G8 0 21600"/>
              <a:gd name="G10" fmla="*/ 21600 G0 G1"/>
              <a:gd name="G11" fmla="*/ 21600 G4 G1"/>
              <a:gd name="G12" fmla="*/ 21600 G5 G1"/>
              <a:gd name="G13" fmla="*/ 21600 G7 G1"/>
              <a:gd name="G14" fmla="*/ 16904 1 2"/>
              <a:gd name="G15" fmla="+- G5 0 G4"/>
              <a:gd name="G16" fmla="+- G0 0 G4"/>
              <a:gd name="G17" fmla="*/ G2 G15 G16"/>
              <a:gd name="T0" fmla="*/ 15429 w 21600"/>
              <a:gd name="T1" fmla="*/ 0 h 21600"/>
              <a:gd name="T2" fmla="*/ 9257 w 21600"/>
              <a:gd name="T3" fmla="*/ 9257 h 21600"/>
              <a:gd name="T4" fmla="*/ 0 w 21600"/>
              <a:gd name="T5" fmla="*/ 19715 h 21600"/>
              <a:gd name="T6" fmla="*/ 8452 w 21600"/>
              <a:gd name="T7" fmla="*/ 21600 h 21600"/>
              <a:gd name="T8" fmla="*/ 16904 w 21600"/>
              <a:gd name="T9" fmla="*/ 16715 h 21600"/>
              <a:gd name="T10" fmla="*/ 21600 w 21600"/>
              <a:gd name="T11" fmla="*/ 9257 h 21600"/>
              <a:gd name="T12" fmla="*/ 17694720 60000 65536"/>
              <a:gd name="T13" fmla="*/ 11796480 60000 65536"/>
              <a:gd name="T14" fmla="*/ 11796480 60000 65536"/>
              <a:gd name="T15" fmla="*/ 5898240 60000 65536"/>
              <a:gd name="T16" fmla="*/ 0 60000 65536"/>
              <a:gd name="T17" fmla="*/ 0 60000 65536"/>
              <a:gd name="T18" fmla="*/ 0 w 21600"/>
              <a:gd name="T19" fmla="*/ G12 h 21600"/>
              <a:gd name="T20" fmla="*/ G1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9257"/>
                </a:lnTo>
                <a:lnTo>
                  <a:pt x="13953" y="9257"/>
                </a:lnTo>
                <a:lnTo>
                  <a:pt x="13953" y="17829"/>
                </a:lnTo>
                <a:lnTo>
                  <a:pt x="0" y="17829"/>
                </a:lnTo>
                <a:lnTo>
                  <a:pt x="0" y="21600"/>
                </a:lnTo>
                <a:lnTo>
                  <a:pt x="16904" y="21600"/>
                </a:lnTo>
                <a:lnTo>
                  <a:pt x="16904" y="9257"/>
                </a:lnTo>
                <a:lnTo>
                  <a:pt x="21600" y="9257"/>
                </a:lnTo>
                <a:close/>
              </a:path>
            </a:pathLst>
          </a:cu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33" name="AutoShape 30">
            <a:extLst>
              <a:ext uri="{FF2B5EF4-FFF2-40B4-BE49-F238E27FC236}">
                <a16:creationId xmlns:a16="http://schemas.microsoft.com/office/drawing/2014/main" id="{4C524912-7206-4B66-8684-C6E2BA10D80B}"/>
              </a:ext>
            </a:extLst>
          </p:cNvPr>
          <p:cNvSpPr>
            <a:spLocks noChangeArrowheads="1"/>
          </p:cNvSpPr>
          <p:nvPr/>
        </p:nvSpPr>
        <p:spPr bwMode="auto">
          <a:xfrm>
            <a:off x="9097753" y="3094472"/>
            <a:ext cx="664210" cy="294005"/>
          </a:xfrm>
          <a:prstGeom prst="stripedRightArrow">
            <a:avLst>
              <a:gd name="adj1" fmla="val 50000"/>
              <a:gd name="adj2" fmla="val 56479"/>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7" name="AutoShape 31">
            <a:extLst>
              <a:ext uri="{FF2B5EF4-FFF2-40B4-BE49-F238E27FC236}">
                <a16:creationId xmlns:a16="http://schemas.microsoft.com/office/drawing/2014/main" id="{6675FC07-7754-4490-98EC-544AC04D7ED8}"/>
              </a:ext>
            </a:extLst>
          </p:cNvPr>
          <p:cNvSpPr>
            <a:spLocks noChangeArrowheads="1"/>
          </p:cNvSpPr>
          <p:nvPr/>
        </p:nvSpPr>
        <p:spPr bwMode="auto">
          <a:xfrm>
            <a:off x="9877443" y="2698694"/>
            <a:ext cx="1000125" cy="1198562"/>
          </a:xfrm>
          <a:prstGeom prst="flowChartPredefinedProcess">
            <a:avLst/>
          </a:prstGeom>
          <a:solidFill>
            <a:srgbClr val="FFFFFF"/>
          </a:solidFill>
          <a:ln w="9525">
            <a:solidFill>
              <a:srgbClr val="000000"/>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VRAIE</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OU</a:t>
            </a:r>
            <a:endParaRPr kumimoji="0" lang="fr-FR" altLang="fr-FR" sz="8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a:t>
            </a: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pic>
        <p:nvPicPr>
          <p:cNvPr id="2068" name="Picture 20">
            <a:extLst>
              <a:ext uri="{FF2B5EF4-FFF2-40B4-BE49-F238E27FC236}">
                <a16:creationId xmlns:a16="http://schemas.microsoft.com/office/drawing/2014/main" id="{FCC547CD-95FD-42A0-BA48-0D9C2D9D7DE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17972" y="1283914"/>
            <a:ext cx="811213" cy="777875"/>
          </a:xfrm>
          <a:prstGeom prst="rect">
            <a:avLst/>
          </a:prstGeom>
          <a:noFill/>
          <a:extLst>
            <a:ext uri="{909E8E84-426E-40DD-AFC4-6F175D3DCCD1}">
              <a14:hiddenFill xmlns:a14="http://schemas.microsoft.com/office/drawing/2010/main">
                <a:solidFill>
                  <a:srgbClr val="FFFFFF"/>
                </a:solidFill>
              </a14:hiddenFill>
            </a:ext>
          </a:extLst>
        </p:spPr>
      </p:pic>
      <p:sp>
        <p:nvSpPr>
          <p:cNvPr id="8" name="AutoShape 34">
            <a:extLst>
              <a:ext uri="{FF2B5EF4-FFF2-40B4-BE49-F238E27FC236}">
                <a16:creationId xmlns:a16="http://schemas.microsoft.com/office/drawing/2014/main" id="{C25B9A13-B423-4817-88A7-7FBFF0DFBC6D}"/>
              </a:ext>
            </a:extLst>
          </p:cNvPr>
          <p:cNvSpPr>
            <a:spLocks noChangeArrowheads="1"/>
          </p:cNvSpPr>
          <p:nvPr/>
        </p:nvSpPr>
        <p:spPr bwMode="auto">
          <a:xfrm>
            <a:off x="4720923" y="1282830"/>
            <a:ext cx="849313" cy="717550"/>
          </a:xfrm>
          <a:prstGeom prst="flowChartInternalStorage">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Label</a:t>
            </a:r>
            <a:endParaRPr kumimoji="0" lang="fr-FR" altLang="fr-FR" sz="16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y</a:t>
            </a:r>
            <a:endParaRPr kumimoji="0" lang="fr-FR" altLang="fr-FR" sz="1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37" name="AutoShape 35">
            <a:extLst>
              <a:ext uri="{FF2B5EF4-FFF2-40B4-BE49-F238E27FC236}">
                <a16:creationId xmlns:a16="http://schemas.microsoft.com/office/drawing/2014/main" id="{F74E7CD8-B9D4-4F91-B13C-A5DBAFE84516}"/>
              </a:ext>
            </a:extLst>
          </p:cNvPr>
          <p:cNvSpPr>
            <a:spLocks/>
          </p:cNvSpPr>
          <p:nvPr/>
        </p:nvSpPr>
        <p:spPr bwMode="auto">
          <a:xfrm rot="16200000">
            <a:off x="5460979" y="2039674"/>
            <a:ext cx="314325" cy="1133475"/>
          </a:xfrm>
          <a:prstGeom prst="leftBrace">
            <a:avLst>
              <a:gd name="adj1" fmla="val 30051"/>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fr-BE"/>
          </a:p>
        </p:txBody>
      </p:sp>
      <p:sp>
        <p:nvSpPr>
          <p:cNvPr id="10" name="AutoShape 36">
            <a:extLst>
              <a:ext uri="{FF2B5EF4-FFF2-40B4-BE49-F238E27FC236}">
                <a16:creationId xmlns:a16="http://schemas.microsoft.com/office/drawing/2014/main" id="{44E4394F-C957-45C7-A557-A79D9C061325}"/>
              </a:ext>
            </a:extLst>
          </p:cNvPr>
          <p:cNvSpPr>
            <a:spLocks noChangeArrowheads="1"/>
          </p:cNvSpPr>
          <p:nvPr/>
        </p:nvSpPr>
        <p:spPr bwMode="auto">
          <a:xfrm>
            <a:off x="885789" y="4973378"/>
            <a:ext cx="1000125" cy="717550"/>
          </a:xfrm>
          <a:prstGeom prst="flowChartInternalStorage">
            <a:avLst/>
          </a:prstGeom>
          <a:solidFill>
            <a:srgbClr val="FFFFFF"/>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Label</a:t>
            </a:r>
            <a:endParaRPr kumimoji="0" lang="fr-FR" altLang="fr-FR" sz="800" b="0" i="0" u="none" strike="noStrike" cap="none" normalizeH="0" baseline="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fr-FR" altLang="fr-FR" sz="1600" b="0" i="1" u="none" strike="noStrike" cap="none" normalizeH="0" baseline="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y</a:t>
            </a:r>
            <a:endParaRPr kumimoji="0" lang="fr-FR" altLang="fr-FR" sz="1800" b="0" i="0" u="none" strike="noStrike" cap="none" normalizeH="0" baseline="0">
              <a:ln>
                <a:noFill/>
              </a:ln>
              <a:solidFill>
                <a:schemeClr val="tx1"/>
              </a:solidFill>
              <a:effectLst/>
              <a:latin typeface="Arial" panose="020B0604020202020204" pitchFamily="34" charset="0"/>
            </a:endParaRPr>
          </a:p>
        </p:txBody>
      </p:sp>
      <p:sp>
        <p:nvSpPr>
          <p:cNvPr id="39" name="AutoShape 37">
            <a:extLst>
              <a:ext uri="{FF2B5EF4-FFF2-40B4-BE49-F238E27FC236}">
                <a16:creationId xmlns:a16="http://schemas.microsoft.com/office/drawing/2014/main" id="{EEA37FDC-85F7-45EE-B88E-342F8B5A3205}"/>
              </a:ext>
            </a:extLst>
          </p:cNvPr>
          <p:cNvSpPr>
            <a:spLocks noChangeArrowheads="1"/>
          </p:cNvSpPr>
          <p:nvPr/>
        </p:nvSpPr>
        <p:spPr bwMode="auto">
          <a:xfrm rot="16200000" flipV="1">
            <a:off x="6010592" y="2824285"/>
            <a:ext cx="416560" cy="1430655"/>
          </a:xfrm>
          <a:custGeom>
            <a:avLst/>
            <a:gdLst>
              <a:gd name="G0" fmla="+- 9257 0 0"/>
              <a:gd name="G1" fmla="+- 16904 0 0"/>
              <a:gd name="G2" fmla="+- 9257 0 0"/>
              <a:gd name="G3" fmla="*/ 9257 1 2"/>
              <a:gd name="G4" fmla="+- G3 10800 0"/>
              <a:gd name="G5" fmla="+- 21600 9257 16904"/>
              <a:gd name="G6" fmla="+- 16904 9257 0"/>
              <a:gd name="G7" fmla="*/ G6 1 2"/>
              <a:gd name="G8" fmla="*/ 16904 2 1"/>
              <a:gd name="G9" fmla="+- G8 0 21600"/>
              <a:gd name="G10" fmla="*/ 21600 G0 G1"/>
              <a:gd name="G11" fmla="*/ 21600 G4 G1"/>
              <a:gd name="G12" fmla="*/ 21600 G5 G1"/>
              <a:gd name="G13" fmla="*/ 21600 G7 G1"/>
              <a:gd name="G14" fmla="*/ 16904 1 2"/>
              <a:gd name="G15" fmla="+- G5 0 G4"/>
              <a:gd name="G16" fmla="+- G0 0 G4"/>
              <a:gd name="G17" fmla="*/ G2 G15 G16"/>
              <a:gd name="T0" fmla="*/ 15429 w 21600"/>
              <a:gd name="T1" fmla="*/ 0 h 21600"/>
              <a:gd name="T2" fmla="*/ 9257 w 21600"/>
              <a:gd name="T3" fmla="*/ 9257 h 21600"/>
              <a:gd name="T4" fmla="*/ 0 w 21600"/>
              <a:gd name="T5" fmla="*/ 19715 h 21600"/>
              <a:gd name="T6" fmla="*/ 8452 w 21600"/>
              <a:gd name="T7" fmla="*/ 21600 h 21600"/>
              <a:gd name="T8" fmla="*/ 16904 w 21600"/>
              <a:gd name="T9" fmla="*/ 16715 h 21600"/>
              <a:gd name="T10" fmla="*/ 21600 w 21600"/>
              <a:gd name="T11" fmla="*/ 9257 h 21600"/>
              <a:gd name="T12" fmla="*/ 17694720 60000 65536"/>
              <a:gd name="T13" fmla="*/ 11796480 60000 65536"/>
              <a:gd name="T14" fmla="*/ 11796480 60000 65536"/>
              <a:gd name="T15" fmla="*/ 5898240 60000 65536"/>
              <a:gd name="T16" fmla="*/ 0 60000 65536"/>
              <a:gd name="T17" fmla="*/ 0 60000 65536"/>
              <a:gd name="T18" fmla="*/ 0 w 21600"/>
              <a:gd name="T19" fmla="*/ G12 h 21600"/>
              <a:gd name="T20" fmla="*/ G1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15429" y="0"/>
                </a:moveTo>
                <a:lnTo>
                  <a:pt x="9257" y="9257"/>
                </a:lnTo>
                <a:lnTo>
                  <a:pt x="13953" y="9257"/>
                </a:lnTo>
                <a:lnTo>
                  <a:pt x="13953" y="17829"/>
                </a:lnTo>
                <a:lnTo>
                  <a:pt x="0" y="17829"/>
                </a:lnTo>
                <a:lnTo>
                  <a:pt x="0" y="21600"/>
                </a:lnTo>
                <a:lnTo>
                  <a:pt x="16904" y="21600"/>
                </a:lnTo>
                <a:lnTo>
                  <a:pt x="16904" y="9257"/>
                </a:lnTo>
                <a:lnTo>
                  <a:pt x="21600" y="9257"/>
                </a:lnTo>
                <a:close/>
              </a:path>
            </a:pathLst>
          </a:cu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fr-BE"/>
          </a:p>
        </p:txBody>
      </p:sp>
      <p:sp>
        <p:nvSpPr>
          <p:cNvPr id="40" name="Rectangle 39">
            <a:extLst>
              <a:ext uri="{FF2B5EF4-FFF2-40B4-BE49-F238E27FC236}">
                <a16:creationId xmlns:a16="http://schemas.microsoft.com/office/drawing/2014/main" id="{ACAEBF3D-6F21-4B33-8B9E-6AD765E82AAB}"/>
              </a:ext>
            </a:extLst>
          </p:cNvPr>
          <p:cNvSpPr>
            <a:spLocks noChangeArrowheads="1"/>
          </p:cNvSpPr>
          <p:nvPr/>
        </p:nvSpPr>
        <p:spPr bwMode="auto">
          <a:xfrm>
            <a:off x="2352303" y="4321533"/>
            <a:ext cx="124460" cy="1216025"/>
          </a:xfrm>
          <a:prstGeom prst="rect">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41" name="AutoShape 46">
            <a:extLst>
              <a:ext uri="{FF2B5EF4-FFF2-40B4-BE49-F238E27FC236}">
                <a16:creationId xmlns:a16="http://schemas.microsoft.com/office/drawing/2014/main" id="{CAB52954-7D1A-4F63-9474-25A5E903C0EA}"/>
              </a:ext>
            </a:extLst>
          </p:cNvPr>
          <p:cNvSpPr>
            <a:spLocks noChangeArrowheads="1"/>
          </p:cNvSpPr>
          <p:nvPr/>
        </p:nvSpPr>
        <p:spPr bwMode="auto">
          <a:xfrm rot="16200000">
            <a:off x="5486095" y="4750810"/>
            <a:ext cx="1275715" cy="276860"/>
          </a:xfrm>
          <a:prstGeom prst="rightArrow">
            <a:avLst>
              <a:gd name="adj1" fmla="val 50000"/>
              <a:gd name="adj2" fmla="val 159950"/>
            </a:avLst>
          </a:prstGeom>
          <a:solidFill>
            <a:srgbClr val="5B9BD5"/>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12" name="Zone de texte 255">
            <a:extLst>
              <a:ext uri="{FF2B5EF4-FFF2-40B4-BE49-F238E27FC236}">
                <a16:creationId xmlns:a16="http://schemas.microsoft.com/office/drawing/2014/main" id="{AF47EF8D-5A32-4F1D-9344-711AA36C891E}"/>
              </a:ext>
            </a:extLst>
          </p:cNvPr>
          <p:cNvSpPr txBox="1">
            <a:spLocks noChangeArrowheads="1"/>
          </p:cNvSpPr>
          <p:nvPr/>
        </p:nvSpPr>
        <p:spPr bwMode="auto">
          <a:xfrm>
            <a:off x="1131094" y="3670997"/>
            <a:ext cx="566738" cy="1146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5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z</a:t>
            </a:r>
            <a:endParaRPr kumimoji="0" lang="fr-FR" altLang="fr-FR" sz="5400" b="0" i="0" u="none" strike="noStrike" cap="none" normalizeH="0" baseline="0" dirty="0">
              <a:ln>
                <a:noFill/>
              </a:ln>
              <a:solidFill>
                <a:schemeClr val="tx1"/>
              </a:solidFill>
              <a:effectLst/>
              <a:latin typeface="Arial" panose="020B0604020202020204" pitchFamily="34" charset="0"/>
            </a:endParaRPr>
          </a:p>
        </p:txBody>
      </p:sp>
      <p:sp>
        <p:nvSpPr>
          <p:cNvPr id="13" name="Zone de texte 86">
            <a:extLst>
              <a:ext uri="{FF2B5EF4-FFF2-40B4-BE49-F238E27FC236}">
                <a16:creationId xmlns:a16="http://schemas.microsoft.com/office/drawing/2014/main" id="{C0EC6666-7F29-4507-8330-C5D4E0AE817A}"/>
              </a:ext>
            </a:extLst>
          </p:cNvPr>
          <p:cNvSpPr txBox="1">
            <a:spLocks noChangeArrowheads="1"/>
          </p:cNvSpPr>
          <p:nvPr/>
        </p:nvSpPr>
        <p:spPr bwMode="auto">
          <a:xfrm>
            <a:off x="6010925" y="2004194"/>
            <a:ext cx="4857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4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x</a:t>
            </a:r>
            <a:endParaRPr kumimoji="0" lang="fr-FR" altLang="fr-FR" sz="2400" b="0" i="0" u="none" strike="noStrike" cap="none" normalizeH="0" baseline="0" dirty="0">
              <a:ln>
                <a:noFill/>
              </a:ln>
              <a:solidFill>
                <a:schemeClr val="tx1"/>
              </a:solidFill>
              <a:effectLst/>
              <a:latin typeface="Arial" panose="020B0604020202020204" pitchFamily="34" charset="0"/>
            </a:endParaRPr>
          </a:p>
        </p:txBody>
      </p:sp>
      <p:sp>
        <p:nvSpPr>
          <p:cNvPr id="14" name="Zone de texte 87">
            <a:extLst>
              <a:ext uri="{FF2B5EF4-FFF2-40B4-BE49-F238E27FC236}">
                <a16:creationId xmlns:a16="http://schemas.microsoft.com/office/drawing/2014/main" id="{606B80C1-F6CE-450C-A456-8D346ED1C3A0}"/>
              </a:ext>
            </a:extLst>
          </p:cNvPr>
          <p:cNvSpPr txBox="1">
            <a:spLocks noChangeArrowheads="1"/>
          </p:cNvSpPr>
          <p:nvPr/>
        </p:nvSpPr>
        <p:spPr bwMode="auto">
          <a:xfrm>
            <a:off x="4563406" y="5090618"/>
            <a:ext cx="1543050" cy="113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Fausse image </a:t>
            </a: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G(</a:t>
            </a:r>
            <a:r>
              <a:rPr kumimoji="0" lang="fr-FR" altLang="fr-FR" sz="1600" b="0" i="1" u="none" strike="noStrike" cap="none" normalizeH="0" baseline="0" dirty="0" err="1">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z|y</a:t>
            </a:r>
            <a:r>
              <a:rPr kumimoji="0" lang="fr-FR" altLang="fr-FR" sz="1600" b="0" i="1" u="none" strike="noStrike" cap="none" normalizeH="0" baseline="0" dirty="0">
                <a:ln>
                  <a:noFill/>
                </a:ln>
                <a:solidFill>
                  <a:schemeClr val="tx1"/>
                </a:solidFill>
                <a:effectLst/>
                <a:latin typeface="Cambria Math" panose="02040503050406030204" pitchFamily="18" charset="0"/>
                <a:ea typeface="Times New Roman" panose="02020603050405020304" pitchFamily="18" charset="0"/>
                <a:cs typeface="Times New Roman" panose="02020603050405020304" pitchFamily="18" charset="0"/>
              </a:rPr>
              <a:t>)</a:t>
            </a:r>
            <a:endParaRPr kumimoji="0" lang="fr-FR"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FR" altLang="fr-FR" sz="1800" b="0" i="0" u="none" strike="noStrike" cap="none" normalizeH="0" baseline="0" dirty="0">
              <a:ln>
                <a:noFill/>
              </a:ln>
              <a:solidFill>
                <a:schemeClr val="tx1"/>
              </a:solidFill>
              <a:effectLst/>
              <a:latin typeface="Arial" panose="020B0604020202020204" pitchFamily="34" charset="0"/>
            </a:endParaRPr>
          </a:p>
        </p:txBody>
      </p:sp>
      <p:sp>
        <p:nvSpPr>
          <p:cNvPr id="45" name="AutoShape 24">
            <a:extLst>
              <a:ext uri="{FF2B5EF4-FFF2-40B4-BE49-F238E27FC236}">
                <a16:creationId xmlns:a16="http://schemas.microsoft.com/office/drawing/2014/main" id="{C750FDAF-7ED1-49FA-9445-300B8E0B9ED0}"/>
              </a:ext>
            </a:extLst>
          </p:cNvPr>
          <p:cNvSpPr>
            <a:spLocks noChangeArrowheads="1"/>
          </p:cNvSpPr>
          <p:nvPr/>
        </p:nvSpPr>
        <p:spPr bwMode="auto">
          <a:xfrm>
            <a:off x="4365422" y="4327714"/>
            <a:ext cx="460375" cy="192405"/>
          </a:xfrm>
          <a:prstGeom prst="rightArrow">
            <a:avLst>
              <a:gd name="adj1" fmla="val 50000"/>
              <a:gd name="adj2" fmla="val 134699"/>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sp>
        <p:nvSpPr>
          <p:cNvPr id="46" name="AutoShape 35">
            <a:extLst>
              <a:ext uri="{FF2B5EF4-FFF2-40B4-BE49-F238E27FC236}">
                <a16:creationId xmlns:a16="http://schemas.microsoft.com/office/drawing/2014/main" id="{275DB22A-97F5-430C-8A0D-C21EB474DABF}"/>
              </a:ext>
            </a:extLst>
          </p:cNvPr>
          <p:cNvSpPr>
            <a:spLocks/>
          </p:cNvSpPr>
          <p:nvPr/>
        </p:nvSpPr>
        <p:spPr bwMode="auto">
          <a:xfrm rot="5400000">
            <a:off x="5469607" y="3435985"/>
            <a:ext cx="314325" cy="1133475"/>
          </a:xfrm>
          <a:prstGeom prst="leftBrace">
            <a:avLst>
              <a:gd name="adj1" fmla="val 30051"/>
              <a:gd name="adj2" fmla="val 50000"/>
            </a:avLst>
          </a:pr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rot="0" vert="horz" wrap="square" lIns="91440" tIns="45720" rIns="91440" bIns="45720" anchor="t" anchorCtr="0" upright="1">
            <a:noAutofit/>
          </a:bodyPr>
          <a:lstStyle/>
          <a:p>
            <a:endParaRPr lang="fr-BE"/>
          </a:p>
        </p:txBody>
      </p:sp>
      <p:sp>
        <p:nvSpPr>
          <p:cNvPr id="15" name="Rectangle 21">
            <a:extLst>
              <a:ext uri="{FF2B5EF4-FFF2-40B4-BE49-F238E27FC236}">
                <a16:creationId xmlns:a16="http://schemas.microsoft.com/office/drawing/2014/main" id="{59D2C570-1A7F-4209-8CBE-246FD4A40716}"/>
              </a:ext>
            </a:extLst>
          </p:cNvPr>
          <p:cNvSpPr>
            <a:spLocks noChangeArrowheads="1"/>
          </p:cNvSpPr>
          <p:nvPr/>
        </p:nvSpPr>
        <p:spPr bwMode="auto">
          <a:xfrm>
            <a:off x="755779" y="1313872"/>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65010" tIns="76176" rIns="91440" bIns="152352" numCol="1" anchor="ctr" anchorCtr="0" compatLnSpc="1">
            <a:prstTxWarp prst="textNoShape">
              <a:avLst/>
            </a:prstTxWarp>
            <a:spAutoFit/>
          </a:bodyPr>
          <a:lstStyle/>
          <a:p>
            <a:endParaRPr lang="fr-BE"/>
          </a:p>
        </p:txBody>
      </p:sp>
      <p:sp>
        <p:nvSpPr>
          <p:cNvPr id="16" name="Rectangle 22">
            <a:extLst>
              <a:ext uri="{FF2B5EF4-FFF2-40B4-BE49-F238E27FC236}">
                <a16:creationId xmlns:a16="http://schemas.microsoft.com/office/drawing/2014/main" id="{B6D38EB6-F27D-4DF6-9355-98AFBFEEED45}"/>
              </a:ext>
            </a:extLst>
          </p:cNvPr>
          <p:cNvSpPr>
            <a:spLocks noChangeArrowheads="1"/>
          </p:cNvSpPr>
          <p:nvPr/>
        </p:nvSpPr>
        <p:spPr bwMode="auto">
          <a:xfrm>
            <a:off x="838200" y="18690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17" name="Rectangle 24">
            <a:extLst>
              <a:ext uri="{FF2B5EF4-FFF2-40B4-BE49-F238E27FC236}">
                <a16:creationId xmlns:a16="http://schemas.microsoft.com/office/drawing/2014/main" id="{6AFF3AB2-E273-4231-B0B1-6828F0D81965}"/>
              </a:ext>
            </a:extLst>
          </p:cNvPr>
          <p:cNvSpPr>
            <a:spLocks noChangeArrowheads="1"/>
          </p:cNvSpPr>
          <p:nvPr/>
        </p:nvSpPr>
        <p:spPr bwMode="auto">
          <a:xfrm>
            <a:off x="838200" y="1684338"/>
            <a:ext cx="63863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449263"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49263"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18" name="Rectangle 26">
            <a:extLst>
              <a:ext uri="{FF2B5EF4-FFF2-40B4-BE49-F238E27FC236}">
                <a16:creationId xmlns:a16="http://schemas.microsoft.com/office/drawing/2014/main" id="{F1E1D58F-A040-440A-88FE-5B73D5FAAD36}"/>
              </a:ext>
            </a:extLst>
          </p:cNvPr>
          <p:cNvSpPr>
            <a:spLocks noChangeArrowheads="1"/>
          </p:cNvSpPr>
          <p:nvPr/>
        </p:nvSpPr>
        <p:spPr bwMode="auto">
          <a:xfrm>
            <a:off x="3679711" y="211790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endParaRPr>
          </a:p>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Label Réelle        Image Réelle</a:t>
            </a:r>
            <a:endParaRPr kumimoji="0" lang="fr-BE" altLang="fr-FR" sz="800" b="0" i="0" u="none" strike="noStrike" cap="none" normalizeH="0" baseline="0" dirty="0">
              <a:ln>
                <a:noFill/>
              </a:ln>
              <a:solidFill>
                <a:schemeClr val="tx1"/>
              </a:solidFill>
              <a:effectLst/>
            </a:endParaRPr>
          </a:p>
          <a:p>
            <a:pPr marL="0" marR="0" lvl="0" indent="449263"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22" name="Rectangle 29">
            <a:extLst>
              <a:ext uri="{FF2B5EF4-FFF2-40B4-BE49-F238E27FC236}">
                <a16:creationId xmlns:a16="http://schemas.microsoft.com/office/drawing/2014/main" id="{920356EB-C496-4735-8E4D-7AFE875CCD8A}"/>
              </a:ext>
            </a:extLst>
          </p:cNvPr>
          <p:cNvSpPr>
            <a:spLocks noChangeArrowheads="1"/>
          </p:cNvSpPr>
          <p:nvPr/>
        </p:nvSpPr>
        <p:spPr bwMode="auto">
          <a:xfrm>
            <a:off x="838200" y="186900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3" name="Rectangle 30">
            <a:extLst>
              <a:ext uri="{FF2B5EF4-FFF2-40B4-BE49-F238E27FC236}">
                <a16:creationId xmlns:a16="http://schemas.microsoft.com/office/drawing/2014/main" id="{9D8AFB7E-6045-4401-9AE5-22A21EE29FA8}"/>
              </a:ext>
            </a:extLst>
          </p:cNvPr>
          <p:cNvSpPr>
            <a:spLocks noChangeArrowheads="1"/>
          </p:cNvSpPr>
          <p:nvPr/>
        </p:nvSpPr>
        <p:spPr bwMode="auto">
          <a:xfrm>
            <a:off x="838200" y="23262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a:t>
            </a: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4" name="Rectangle 32">
            <a:extLst>
              <a:ext uri="{FF2B5EF4-FFF2-40B4-BE49-F238E27FC236}">
                <a16:creationId xmlns:a16="http://schemas.microsoft.com/office/drawing/2014/main" id="{5D80B3F5-D622-4CA1-BC19-169C9B40DA57}"/>
              </a:ext>
            </a:extLst>
          </p:cNvPr>
          <p:cNvSpPr>
            <a:spLocks noChangeArrowheads="1"/>
          </p:cNvSpPr>
          <p:nvPr/>
        </p:nvSpPr>
        <p:spPr bwMode="auto">
          <a:xfrm rot="10800000" flipV="1">
            <a:off x="224971" y="2818611"/>
            <a:ext cx="2037994" cy="1215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dirty="0">
                <a:ln>
                  <a:noFill/>
                </a:ln>
                <a:solidFill>
                  <a:schemeClr val="tx1"/>
                </a:solidFill>
                <a:effectLst/>
                <a:latin typeface="Arial" panose="020B0604020202020204" pitchFamily="34" charset="0"/>
              </a:rPr>
            </a:br>
            <a:endParaRPr kumimoji="0" lang="fr-BE" altLang="fr-FR"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INPUT – </a:t>
            </a:r>
            <a:r>
              <a:rPr kumimoji="0" lang="fr-BE" altLang="fr-FR" sz="1100" b="0" i="0" u="none" strike="noStrike" cap="none" normalizeH="0" baseline="0" dirty="0" err="1">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Random</a:t>
            </a:r>
            <a:r>
              <a:rPr kumimoji="0" lang="fr-BE" altLang="fr-FR" sz="1100" b="0" i="0" u="none" strike="noStrike" cap="none" normalizeH="0" baseline="0" dirty="0">
                <a:ln>
                  <a:noFill/>
                </a:ln>
                <a:solidFill>
                  <a:schemeClr val="tx1"/>
                </a:solidFill>
                <a:effectLst/>
                <a:latin typeface="Verdana" panose="020B0604030504040204" pitchFamily="34" charset="0"/>
                <a:ea typeface="Times New Roman" panose="02020603050405020304" pitchFamily="18" charset="0"/>
                <a:cs typeface="Times New Roman" panose="02020603050405020304" pitchFamily="18" charset="0"/>
              </a:rPr>
              <a:t> Noise </a:t>
            </a:r>
            <a:endParaRPr kumimoji="0" lang="fr-BE" altLang="fr-FR"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dirty="0">
              <a:ln>
                <a:noFill/>
              </a:ln>
              <a:solidFill>
                <a:schemeClr val="tx1"/>
              </a:solidFill>
              <a:effectLst/>
              <a:latin typeface="Arial" panose="020B0604020202020204" pitchFamily="34" charset="0"/>
            </a:endParaRPr>
          </a:p>
        </p:txBody>
      </p:sp>
      <p:sp>
        <p:nvSpPr>
          <p:cNvPr id="56" name="Rectangle 55">
            <a:extLst>
              <a:ext uri="{FF2B5EF4-FFF2-40B4-BE49-F238E27FC236}">
                <a16:creationId xmlns:a16="http://schemas.microsoft.com/office/drawing/2014/main" id="{F38E9EAC-DBBE-4393-A689-E3E3CA55E1B4}"/>
              </a:ext>
            </a:extLst>
          </p:cNvPr>
          <p:cNvSpPr>
            <a:spLocks noChangeArrowheads="1"/>
          </p:cNvSpPr>
          <p:nvPr/>
        </p:nvSpPr>
        <p:spPr bwMode="auto">
          <a:xfrm>
            <a:off x="1885915" y="5527098"/>
            <a:ext cx="4307592" cy="111998"/>
          </a:xfrm>
          <a:prstGeom prst="rect">
            <a:avLst/>
          </a:prstGeom>
          <a:solidFill>
            <a:schemeClr val="accent5">
              <a:lumMod val="100000"/>
              <a:lumOff val="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fr-BE"/>
          </a:p>
        </p:txBody>
      </p:sp>
      <p:cxnSp>
        <p:nvCxnSpPr>
          <p:cNvPr id="42" name="Connecteur droit 41">
            <a:extLst>
              <a:ext uri="{FF2B5EF4-FFF2-40B4-BE49-F238E27FC236}">
                <a16:creationId xmlns:a16="http://schemas.microsoft.com/office/drawing/2014/main" id="{E7240633-D5F8-4BDA-A10F-D7BA60741DB8}"/>
              </a:ext>
            </a:extLst>
          </p:cNvPr>
          <p:cNvCxnSpPr>
            <a:cxnSpLocks/>
            <a:stCxn id="71" idx="6"/>
          </p:cNvCxnSpPr>
          <p:nvPr/>
        </p:nvCxnSpPr>
        <p:spPr>
          <a:xfrm flipH="1">
            <a:off x="3550734" y="4461358"/>
            <a:ext cx="495676" cy="1950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Connecteur droit 42">
            <a:extLst>
              <a:ext uri="{FF2B5EF4-FFF2-40B4-BE49-F238E27FC236}">
                <a16:creationId xmlns:a16="http://schemas.microsoft.com/office/drawing/2014/main" id="{B8B03A7B-C218-4EF1-862B-553BBA8A2CD9}"/>
              </a:ext>
            </a:extLst>
          </p:cNvPr>
          <p:cNvCxnSpPr>
            <a:cxnSpLocks/>
            <a:endCxn id="70" idx="3"/>
          </p:cNvCxnSpPr>
          <p:nvPr/>
        </p:nvCxnSpPr>
        <p:spPr>
          <a:xfrm flipV="1">
            <a:off x="3558435" y="4142234"/>
            <a:ext cx="343376" cy="32660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Connecteur droit 43">
            <a:extLst>
              <a:ext uri="{FF2B5EF4-FFF2-40B4-BE49-F238E27FC236}">
                <a16:creationId xmlns:a16="http://schemas.microsoft.com/office/drawing/2014/main" id="{CD47B6A9-4E74-4703-A1B8-D08B173C50F1}"/>
              </a:ext>
            </a:extLst>
          </p:cNvPr>
          <p:cNvCxnSpPr>
            <a:cxnSpLocks/>
            <a:endCxn id="69" idx="7"/>
          </p:cNvCxnSpPr>
          <p:nvPr/>
        </p:nvCxnSpPr>
        <p:spPr>
          <a:xfrm flipV="1">
            <a:off x="3619843" y="3704639"/>
            <a:ext cx="391271" cy="38985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Connecteur droit 46">
            <a:extLst>
              <a:ext uri="{FF2B5EF4-FFF2-40B4-BE49-F238E27FC236}">
                <a16:creationId xmlns:a16="http://schemas.microsoft.com/office/drawing/2014/main" id="{D114F9BD-6470-476A-A7DC-D45E7CD60755}"/>
              </a:ext>
            </a:extLst>
          </p:cNvPr>
          <p:cNvCxnSpPr>
            <a:cxnSpLocks/>
            <a:stCxn id="68" idx="3"/>
            <a:endCxn id="71" idx="7"/>
          </p:cNvCxnSpPr>
          <p:nvPr/>
        </p:nvCxnSpPr>
        <p:spPr>
          <a:xfrm flipV="1">
            <a:off x="3560255" y="4394728"/>
            <a:ext cx="458669" cy="48746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Connecteur droit 47">
            <a:extLst>
              <a:ext uri="{FF2B5EF4-FFF2-40B4-BE49-F238E27FC236}">
                <a16:creationId xmlns:a16="http://schemas.microsoft.com/office/drawing/2014/main" id="{5A8E8ADD-ED44-4E5E-B0EA-8D02BDFC83C9}"/>
              </a:ext>
            </a:extLst>
          </p:cNvPr>
          <p:cNvCxnSpPr>
            <a:cxnSpLocks/>
            <a:stCxn id="62" idx="2"/>
            <a:endCxn id="66" idx="6"/>
          </p:cNvCxnSpPr>
          <p:nvPr/>
        </p:nvCxnSpPr>
        <p:spPr>
          <a:xfrm flipV="1">
            <a:off x="2885224" y="3779675"/>
            <a:ext cx="835208" cy="31419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Connecteur droit 48">
            <a:extLst>
              <a:ext uri="{FF2B5EF4-FFF2-40B4-BE49-F238E27FC236}">
                <a16:creationId xmlns:a16="http://schemas.microsoft.com/office/drawing/2014/main" id="{A5D72396-EB4E-41ED-B6B8-722A9AAA6A77}"/>
              </a:ext>
            </a:extLst>
          </p:cNvPr>
          <p:cNvCxnSpPr>
            <a:cxnSpLocks/>
            <a:stCxn id="61" idx="3"/>
          </p:cNvCxnSpPr>
          <p:nvPr/>
        </p:nvCxnSpPr>
        <p:spPr>
          <a:xfrm flipV="1">
            <a:off x="2915418" y="4095214"/>
            <a:ext cx="750042" cy="52918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Connecteur droit 49">
            <a:extLst>
              <a:ext uri="{FF2B5EF4-FFF2-40B4-BE49-F238E27FC236}">
                <a16:creationId xmlns:a16="http://schemas.microsoft.com/office/drawing/2014/main" id="{90DB8D24-F85A-4EA3-82AD-CE571FBE7A94}"/>
              </a:ext>
            </a:extLst>
          </p:cNvPr>
          <p:cNvCxnSpPr>
            <a:cxnSpLocks/>
            <a:stCxn id="73" idx="6"/>
          </p:cNvCxnSpPr>
          <p:nvPr/>
        </p:nvCxnSpPr>
        <p:spPr>
          <a:xfrm flipH="1" flipV="1">
            <a:off x="2981776" y="4102094"/>
            <a:ext cx="728168" cy="37176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Connecteur droit 50">
            <a:extLst>
              <a:ext uri="{FF2B5EF4-FFF2-40B4-BE49-F238E27FC236}">
                <a16:creationId xmlns:a16="http://schemas.microsoft.com/office/drawing/2014/main" id="{10AE67F1-260A-4115-B871-A89F089752C7}"/>
              </a:ext>
            </a:extLst>
          </p:cNvPr>
          <p:cNvCxnSpPr>
            <a:cxnSpLocks/>
            <a:stCxn id="68" idx="6"/>
          </p:cNvCxnSpPr>
          <p:nvPr/>
        </p:nvCxnSpPr>
        <p:spPr>
          <a:xfrm flipH="1" flipV="1">
            <a:off x="2930412" y="4545181"/>
            <a:ext cx="790042" cy="27038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Connecteur droit 51">
            <a:extLst>
              <a:ext uri="{FF2B5EF4-FFF2-40B4-BE49-F238E27FC236}">
                <a16:creationId xmlns:a16="http://schemas.microsoft.com/office/drawing/2014/main" id="{FC0C92A6-BFBD-4EFB-B90E-EBEE714B65EC}"/>
              </a:ext>
            </a:extLst>
          </p:cNvPr>
          <p:cNvCxnSpPr>
            <a:cxnSpLocks/>
            <a:stCxn id="67" idx="5"/>
            <a:endCxn id="65" idx="1"/>
          </p:cNvCxnSpPr>
          <p:nvPr/>
        </p:nvCxnSpPr>
        <p:spPr>
          <a:xfrm flipH="1" flipV="1">
            <a:off x="3251884" y="3876509"/>
            <a:ext cx="440429" cy="28533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Connecteur droit 52">
            <a:extLst>
              <a:ext uri="{FF2B5EF4-FFF2-40B4-BE49-F238E27FC236}">
                <a16:creationId xmlns:a16="http://schemas.microsoft.com/office/drawing/2014/main" id="{89BDA4BD-AAF1-496F-9F65-9D69BAC86B5D}"/>
              </a:ext>
            </a:extLst>
          </p:cNvPr>
          <p:cNvCxnSpPr>
            <a:cxnSpLocks/>
            <a:endCxn id="66" idx="1"/>
          </p:cNvCxnSpPr>
          <p:nvPr/>
        </p:nvCxnSpPr>
        <p:spPr>
          <a:xfrm flipH="1" flipV="1">
            <a:off x="3560233" y="3713045"/>
            <a:ext cx="429830" cy="37042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Connecteur droit 53">
            <a:extLst>
              <a:ext uri="{FF2B5EF4-FFF2-40B4-BE49-F238E27FC236}">
                <a16:creationId xmlns:a16="http://schemas.microsoft.com/office/drawing/2014/main" id="{B3EB8546-42FC-4FE2-9FA3-B61320772139}"/>
              </a:ext>
            </a:extLst>
          </p:cNvPr>
          <p:cNvCxnSpPr>
            <a:cxnSpLocks/>
            <a:stCxn id="71" idx="5"/>
          </p:cNvCxnSpPr>
          <p:nvPr/>
        </p:nvCxnSpPr>
        <p:spPr>
          <a:xfrm flipH="1" flipV="1">
            <a:off x="3611784" y="4078508"/>
            <a:ext cx="407140" cy="44948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Connecteur droit 54">
            <a:extLst>
              <a:ext uri="{FF2B5EF4-FFF2-40B4-BE49-F238E27FC236}">
                <a16:creationId xmlns:a16="http://schemas.microsoft.com/office/drawing/2014/main" id="{8EB60FF8-D852-4438-8445-11962D94B9EA}"/>
              </a:ext>
            </a:extLst>
          </p:cNvPr>
          <p:cNvCxnSpPr>
            <a:cxnSpLocks/>
          </p:cNvCxnSpPr>
          <p:nvPr/>
        </p:nvCxnSpPr>
        <p:spPr>
          <a:xfrm flipH="1" flipV="1">
            <a:off x="3583514" y="4471899"/>
            <a:ext cx="429830" cy="37042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Connecteur droit 56">
            <a:extLst>
              <a:ext uri="{FF2B5EF4-FFF2-40B4-BE49-F238E27FC236}">
                <a16:creationId xmlns:a16="http://schemas.microsoft.com/office/drawing/2014/main" id="{E2F6A873-57B9-41BB-A851-314B74D1A448}"/>
              </a:ext>
            </a:extLst>
          </p:cNvPr>
          <p:cNvCxnSpPr>
            <a:cxnSpLocks/>
            <a:stCxn id="72" idx="6"/>
            <a:endCxn id="68" idx="2"/>
          </p:cNvCxnSpPr>
          <p:nvPr/>
        </p:nvCxnSpPr>
        <p:spPr>
          <a:xfrm flipH="1">
            <a:off x="3532769" y="4811058"/>
            <a:ext cx="529241" cy="450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Connecteur droit 57">
            <a:extLst>
              <a:ext uri="{FF2B5EF4-FFF2-40B4-BE49-F238E27FC236}">
                <a16:creationId xmlns:a16="http://schemas.microsoft.com/office/drawing/2014/main" id="{56B735F0-1060-42D4-857C-95F0ED835C04}"/>
              </a:ext>
            </a:extLst>
          </p:cNvPr>
          <p:cNvCxnSpPr>
            <a:cxnSpLocks/>
            <a:stCxn id="69" idx="6"/>
          </p:cNvCxnSpPr>
          <p:nvPr/>
        </p:nvCxnSpPr>
        <p:spPr>
          <a:xfrm flipH="1">
            <a:off x="3549912" y="3771269"/>
            <a:ext cx="488688" cy="962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Connecteur droit 58">
            <a:extLst>
              <a:ext uri="{FF2B5EF4-FFF2-40B4-BE49-F238E27FC236}">
                <a16:creationId xmlns:a16="http://schemas.microsoft.com/office/drawing/2014/main" id="{AB70D401-5329-43BB-8783-F2F8D54158E8}"/>
              </a:ext>
            </a:extLst>
          </p:cNvPr>
          <p:cNvCxnSpPr>
            <a:cxnSpLocks/>
            <a:stCxn id="70" idx="6"/>
          </p:cNvCxnSpPr>
          <p:nvPr/>
        </p:nvCxnSpPr>
        <p:spPr>
          <a:xfrm flipH="1">
            <a:off x="3538136" y="4075604"/>
            <a:ext cx="523874" cy="2166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Connecteur droit 59">
            <a:extLst>
              <a:ext uri="{FF2B5EF4-FFF2-40B4-BE49-F238E27FC236}">
                <a16:creationId xmlns:a16="http://schemas.microsoft.com/office/drawing/2014/main" id="{436A9BCE-7BF0-4DFF-9FA4-49AA86DD6299}"/>
              </a:ext>
            </a:extLst>
          </p:cNvPr>
          <p:cNvCxnSpPr>
            <a:cxnSpLocks/>
            <a:endCxn id="64" idx="6"/>
          </p:cNvCxnSpPr>
          <p:nvPr/>
        </p:nvCxnSpPr>
        <p:spPr>
          <a:xfrm flipH="1">
            <a:off x="3428754" y="4465758"/>
            <a:ext cx="263560" cy="21012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Ellipse 60">
            <a:extLst>
              <a:ext uri="{FF2B5EF4-FFF2-40B4-BE49-F238E27FC236}">
                <a16:creationId xmlns:a16="http://schemas.microsoft.com/office/drawing/2014/main" id="{126AF56D-9A12-4FFB-8C7F-2FC6181597A9}"/>
              </a:ext>
            </a:extLst>
          </p:cNvPr>
          <p:cNvSpPr/>
          <p:nvPr/>
        </p:nvSpPr>
        <p:spPr>
          <a:xfrm>
            <a:off x="2887932" y="4463539"/>
            <a:ext cx="187685" cy="1884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62" name="Ellipse 61">
            <a:extLst>
              <a:ext uri="{FF2B5EF4-FFF2-40B4-BE49-F238E27FC236}">
                <a16:creationId xmlns:a16="http://schemas.microsoft.com/office/drawing/2014/main" id="{68748D5C-F0FD-4154-8857-026B7C68A503}"/>
              </a:ext>
            </a:extLst>
          </p:cNvPr>
          <p:cNvSpPr/>
          <p:nvPr/>
        </p:nvSpPr>
        <p:spPr>
          <a:xfrm>
            <a:off x="2885224" y="3999644"/>
            <a:ext cx="187685" cy="1884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63" name="Ellipse 62">
            <a:extLst>
              <a:ext uri="{FF2B5EF4-FFF2-40B4-BE49-F238E27FC236}">
                <a16:creationId xmlns:a16="http://schemas.microsoft.com/office/drawing/2014/main" id="{92CB74FB-C2C1-478F-B762-97192EDFDC65}"/>
              </a:ext>
            </a:extLst>
          </p:cNvPr>
          <p:cNvSpPr/>
          <p:nvPr/>
        </p:nvSpPr>
        <p:spPr>
          <a:xfrm>
            <a:off x="3224398" y="4232589"/>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64" name="Ellipse 63">
            <a:extLst>
              <a:ext uri="{FF2B5EF4-FFF2-40B4-BE49-F238E27FC236}">
                <a16:creationId xmlns:a16="http://schemas.microsoft.com/office/drawing/2014/main" id="{107ED8D7-F397-49E9-BBC7-D38C8CDF8D6F}"/>
              </a:ext>
            </a:extLst>
          </p:cNvPr>
          <p:cNvSpPr/>
          <p:nvPr/>
        </p:nvSpPr>
        <p:spPr>
          <a:xfrm>
            <a:off x="3241069" y="4581649"/>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65" name="Ellipse 64">
            <a:extLst>
              <a:ext uri="{FF2B5EF4-FFF2-40B4-BE49-F238E27FC236}">
                <a16:creationId xmlns:a16="http://schemas.microsoft.com/office/drawing/2014/main" id="{2F1330D7-CE6C-4C5E-B9FC-22100B2DF17C}"/>
              </a:ext>
            </a:extLst>
          </p:cNvPr>
          <p:cNvSpPr/>
          <p:nvPr/>
        </p:nvSpPr>
        <p:spPr>
          <a:xfrm>
            <a:off x="3224398" y="3848910"/>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66" name="Ellipse 65">
            <a:extLst>
              <a:ext uri="{FF2B5EF4-FFF2-40B4-BE49-F238E27FC236}">
                <a16:creationId xmlns:a16="http://schemas.microsoft.com/office/drawing/2014/main" id="{64636D55-3ACB-492F-80A3-FCB9740E5521}"/>
              </a:ext>
            </a:extLst>
          </p:cNvPr>
          <p:cNvSpPr/>
          <p:nvPr/>
        </p:nvSpPr>
        <p:spPr>
          <a:xfrm>
            <a:off x="3532747" y="3685446"/>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67" name="Ellipse 66">
            <a:extLst>
              <a:ext uri="{FF2B5EF4-FFF2-40B4-BE49-F238E27FC236}">
                <a16:creationId xmlns:a16="http://schemas.microsoft.com/office/drawing/2014/main" id="{B46E8E08-370B-436A-9DB6-23314BF3069B}"/>
              </a:ext>
            </a:extLst>
          </p:cNvPr>
          <p:cNvSpPr/>
          <p:nvPr/>
        </p:nvSpPr>
        <p:spPr>
          <a:xfrm>
            <a:off x="3532114" y="4000984"/>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68" name="Ellipse 67">
            <a:extLst>
              <a:ext uri="{FF2B5EF4-FFF2-40B4-BE49-F238E27FC236}">
                <a16:creationId xmlns:a16="http://schemas.microsoft.com/office/drawing/2014/main" id="{2E155E4F-239D-4CEE-8ABD-A3708ACA97A6}"/>
              </a:ext>
            </a:extLst>
          </p:cNvPr>
          <p:cNvSpPr/>
          <p:nvPr/>
        </p:nvSpPr>
        <p:spPr>
          <a:xfrm>
            <a:off x="3532769" y="4721332"/>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69" name="Ellipse 68">
            <a:extLst>
              <a:ext uri="{FF2B5EF4-FFF2-40B4-BE49-F238E27FC236}">
                <a16:creationId xmlns:a16="http://schemas.microsoft.com/office/drawing/2014/main" id="{E10E3403-7C9D-4200-9AE7-7DB0C5BB2F4F}"/>
              </a:ext>
            </a:extLst>
          </p:cNvPr>
          <p:cNvSpPr/>
          <p:nvPr/>
        </p:nvSpPr>
        <p:spPr>
          <a:xfrm>
            <a:off x="3850915" y="3677040"/>
            <a:ext cx="187685" cy="1884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fr-BE"/>
          </a:p>
        </p:txBody>
      </p:sp>
      <p:sp>
        <p:nvSpPr>
          <p:cNvPr id="70" name="Ellipse 69">
            <a:extLst>
              <a:ext uri="{FF2B5EF4-FFF2-40B4-BE49-F238E27FC236}">
                <a16:creationId xmlns:a16="http://schemas.microsoft.com/office/drawing/2014/main" id="{DF3F54D9-B0FE-4531-A4F6-749A8D38E6C5}"/>
              </a:ext>
            </a:extLst>
          </p:cNvPr>
          <p:cNvSpPr/>
          <p:nvPr/>
        </p:nvSpPr>
        <p:spPr>
          <a:xfrm>
            <a:off x="3874325" y="3981375"/>
            <a:ext cx="187685" cy="1884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fr-BE"/>
          </a:p>
        </p:txBody>
      </p:sp>
      <p:sp>
        <p:nvSpPr>
          <p:cNvPr id="71" name="Ellipse 70">
            <a:extLst>
              <a:ext uri="{FF2B5EF4-FFF2-40B4-BE49-F238E27FC236}">
                <a16:creationId xmlns:a16="http://schemas.microsoft.com/office/drawing/2014/main" id="{21DEE82E-67D1-4C69-A93C-912E3D109F2E}"/>
              </a:ext>
            </a:extLst>
          </p:cNvPr>
          <p:cNvSpPr/>
          <p:nvPr/>
        </p:nvSpPr>
        <p:spPr>
          <a:xfrm>
            <a:off x="3858725" y="4367129"/>
            <a:ext cx="187685" cy="1884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fr-BE"/>
          </a:p>
        </p:txBody>
      </p:sp>
      <p:sp>
        <p:nvSpPr>
          <p:cNvPr id="72" name="Ellipse 71">
            <a:extLst>
              <a:ext uri="{FF2B5EF4-FFF2-40B4-BE49-F238E27FC236}">
                <a16:creationId xmlns:a16="http://schemas.microsoft.com/office/drawing/2014/main" id="{1ACC17E3-ECA4-4538-B4A4-8642DC245DBC}"/>
              </a:ext>
            </a:extLst>
          </p:cNvPr>
          <p:cNvSpPr/>
          <p:nvPr/>
        </p:nvSpPr>
        <p:spPr>
          <a:xfrm>
            <a:off x="3874325" y="4716829"/>
            <a:ext cx="187685" cy="1884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fr-BE"/>
          </a:p>
        </p:txBody>
      </p:sp>
      <p:sp>
        <p:nvSpPr>
          <p:cNvPr id="73" name="Ellipse 72">
            <a:extLst>
              <a:ext uri="{FF2B5EF4-FFF2-40B4-BE49-F238E27FC236}">
                <a16:creationId xmlns:a16="http://schemas.microsoft.com/office/drawing/2014/main" id="{E157FD8C-7883-4AF1-99F3-118EAA371271}"/>
              </a:ext>
            </a:extLst>
          </p:cNvPr>
          <p:cNvSpPr/>
          <p:nvPr/>
        </p:nvSpPr>
        <p:spPr>
          <a:xfrm>
            <a:off x="3522259" y="4379625"/>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cxnSp>
        <p:nvCxnSpPr>
          <p:cNvPr id="74" name="Connecteur droit 73">
            <a:extLst>
              <a:ext uri="{FF2B5EF4-FFF2-40B4-BE49-F238E27FC236}">
                <a16:creationId xmlns:a16="http://schemas.microsoft.com/office/drawing/2014/main" id="{72A6BEEB-1208-4990-B1E2-B6A82E5CB1E6}"/>
              </a:ext>
            </a:extLst>
          </p:cNvPr>
          <p:cNvCxnSpPr>
            <a:cxnSpLocks/>
            <a:stCxn id="96" idx="5"/>
          </p:cNvCxnSpPr>
          <p:nvPr/>
        </p:nvCxnSpPr>
        <p:spPr>
          <a:xfrm flipH="1" flipV="1">
            <a:off x="7102719" y="2759979"/>
            <a:ext cx="447050" cy="40538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Connecteur droit 74">
            <a:extLst>
              <a:ext uri="{FF2B5EF4-FFF2-40B4-BE49-F238E27FC236}">
                <a16:creationId xmlns:a16="http://schemas.microsoft.com/office/drawing/2014/main" id="{EC5BE7BF-3F26-4A8B-A7C5-C5F62C3E3874}"/>
              </a:ext>
            </a:extLst>
          </p:cNvPr>
          <p:cNvCxnSpPr>
            <a:cxnSpLocks/>
            <a:endCxn id="100" idx="2"/>
          </p:cNvCxnSpPr>
          <p:nvPr/>
        </p:nvCxnSpPr>
        <p:spPr>
          <a:xfrm flipH="1">
            <a:off x="7034267" y="3482298"/>
            <a:ext cx="521940" cy="317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Connecteur droit 75">
            <a:extLst>
              <a:ext uri="{FF2B5EF4-FFF2-40B4-BE49-F238E27FC236}">
                <a16:creationId xmlns:a16="http://schemas.microsoft.com/office/drawing/2014/main" id="{6BCDF5A0-47B9-44D6-8DFD-897B6C1472E1}"/>
              </a:ext>
            </a:extLst>
          </p:cNvPr>
          <p:cNvCxnSpPr>
            <a:cxnSpLocks/>
            <a:stCxn id="100" idx="7"/>
            <a:endCxn id="94" idx="7"/>
          </p:cNvCxnSpPr>
          <p:nvPr/>
        </p:nvCxnSpPr>
        <p:spPr>
          <a:xfrm flipV="1">
            <a:off x="7194466" y="2895860"/>
            <a:ext cx="633927" cy="52298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Connecteur droit 76">
            <a:extLst>
              <a:ext uri="{FF2B5EF4-FFF2-40B4-BE49-F238E27FC236}">
                <a16:creationId xmlns:a16="http://schemas.microsoft.com/office/drawing/2014/main" id="{A63E2486-3708-4F6B-8C9A-5C02A8438928}"/>
              </a:ext>
            </a:extLst>
          </p:cNvPr>
          <p:cNvCxnSpPr>
            <a:cxnSpLocks/>
          </p:cNvCxnSpPr>
          <p:nvPr/>
        </p:nvCxnSpPr>
        <p:spPr>
          <a:xfrm flipV="1">
            <a:off x="7154421" y="2723671"/>
            <a:ext cx="391271" cy="38985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Connecteur droit 77">
            <a:extLst>
              <a:ext uri="{FF2B5EF4-FFF2-40B4-BE49-F238E27FC236}">
                <a16:creationId xmlns:a16="http://schemas.microsoft.com/office/drawing/2014/main" id="{0026285B-DCC1-452E-96AB-1C1C1835DE86}"/>
              </a:ext>
            </a:extLst>
          </p:cNvPr>
          <p:cNvCxnSpPr>
            <a:cxnSpLocks/>
            <a:endCxn id="99" idx="1"/>
          </p:cNvCxnSpPr>
          <p:nvPr/>
        </p:nvCxnSpPr>
        <p:spPr>
          <a:xfrm flipH="1" flipV="1">
            <a:off x="7077353" y="3033091"/>
            <a:ext cx="385038" cy="47527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Connecteur droit 78">
            <a:extLst>
              <a:ext uri="{FF2B5EF4-FFF2-40B4-BE49-F238E27FC236}">
                <a16:creationId xmlns:a16="http://schemas.microsoft.com/office/drawing/2014/main" id="{F9914828-5BC8-4E93-9260-2E465EBA12F9}"/>
              </a:ext>
            </a:extLst>
          </p:cNvPr>
          <p:cNvCxnSpPr>
            <a:cxnSpLocks/>
            <a:stCxn id="105" idx="2"/>
          </p:cNvCxnSpPr>
          <p:nvPr/>
        </p:nvCxnSpPr>
        <p:spPr>
          <a:xfrm flipH="1" flipV="1">
            <a:off x="7464624" y="2742559"/>
            <a:ext cx="888968" cy="56502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Connecteur droit 79">
            <a:extLst>
              <a:ext uri="{FF2B5EF4-FFF2-40B4-BE49-F238E27FC236}">
                <a16:creationId xmlns:a16="http://schemas.microsoft.com/office/drawing/2014/main" id="{F03813E8-C971-48BE-BD70-258980DC8A2B}"/>
              </a:ext>
            </a:extLst>
          </p:cNvPr>
          <p:cNvCxnSpPr>
            <a:cxnSpLocks/>
            <a:stCxn id="90" idx="5"/>
          </p:cNvCxnSpPr>
          <p:nvPr/>
        </p:nvCxnSpPr>
        <p:spPr>
          <a:xfrm flipH="1" flipV="1">
            <a:off x="7387411" y="3067886"/>
            <a:ext cx="816322" cy="46119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Connecteur droit 80">
            <a:extLst>
              <a:ext uri="{FF2B5EF4-FFF2-40B4-BE49-F238E27FC236}">
                <a16:creationId xmlns:a16="http://schemas.microsoft.com/office/drawing/2014/main" id="{96CC6CC7-EE7C-4E96-84B7-73C597D28A75}"/>
              </a:ext>
            </a:extLst>
          </p:cNvPr>
          <p:cNvCxnSpPr>
            <a:cxnSpLocks/>
            <a:endCxn id="97" idx="3"/>
          </p:cNvCxnSpPr>
          <p:nvPr/>
        </p:nvCxnSpPr>
        <p:spPr>
          <a:xfrm flipH="1">
            <a:off x="7417027" y="3718637"/>
            <a:ext cx="387602" cy="180031"/>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Connecteur droit 81">
            <a:extLst>
              <a:ext uri="{FF2B5EF4-FFF2-40B4-BE49-F238E27FC236}">
                <a16:creationId xmlns:a16="http://schemas.microsoft.com/office/drawing/2014/main" id="{020A971E-9D93-4D50-896C-73DB07618AD6}"/>
              </a:ext>
            </a:extLst>
          </p:cNvPr>
          <p:cNvCxnSpPr>
            <a:cxnSpLocks/>
            <a:stCxn id="102" idx="1"/>
            <a:endCxn id="93" idx="5"/>
          </p:cNvCxnSpPr>
          <p:nvPr/>
        </p:nvCxnSpPr>
        <p:spPr>
          <a:xfrm>
            <a:off x="7411442" y="3409893"/>
            <a:ext cx="433622" cy="35196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Connecteur droit 82">
            <a:extLst>
              <a:ext uri="{FF2B5EF4-FFF2-40B4-BE49-F238E27FC236}">
                <a16:creationId xmlns:a16="http://schemas.microsoft.com/office/drawing/2014/main" id="{6AF3C033-1FA9-4D4E-BE22-985CCC3471CA}"/>
              </a:ext>
            </a:extLst>
          </p:cNvPr>
          <p:cNvCxnSpPr>
            <a:cxnSpLocks/>
            <a:stCxn id="91" idx="6"/>
            <a:endCxn id="102" idx="3"/>
          </p:cNvCxnSpPr>
          <p:nvPr/>
        </p:nvCxnSpPr>
        <p:spPr>
          <a:xfrm flipH="1">
            <a:off x="7411442" y="3146680"/>
            <a:ext cx="815529" cy="39647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Connecteur droit 83">
            <a:extLst>
              <a:ext uri="{FF2B5EF4-FFF2-40B4-BE49-F238E27FC236}">
                <a16:creationId xmlns:a16="http://schemas.microsoft.com/office/drawing/2014/main" id="{3A748BBD-BB26-4F9E-96F7-51CA6E14AD2A}"/>
              </a:ext>
            </a:extLst>
          </p:cNvPr>
          <p:cNvCxnSpPr>
            <a:cxnSpLocks/>
            <a:stCxn id="101" idx="3"/>
            <a:endCxn id="102" idx="7"/>
          </p:cNvCxnSpPr>
          <p:nvPr/>
        </p:nvCxnSpPr>
        <p:spPr>
          <a:xfrm flipV="1">
            <a:off x="7077353" y="3409893"/>
            <a:ext cx="466802" cy="491912"/>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Connecteur droit 84">
            <a:extLst>
              <a:ext uri="{FF2B5EF4-FFF2-40B4-BE49-F238E27FC236}">
                <a16:creationId xmlns:a16="http://schemas.microsoft.com/office/drawing/2014/main" id="{3C481ACF-A275-47F1-B5FF-F8FE832AA59F}"/>
              </a:ext>
            </a:extLst>
          </p:cNvPr>
          <p:cNvCxnSpPr>
            <a:cxnSpLocks/>
            <a:stCxn id="97" idx="5"/>
            <a:endCxn id="100" idx="1"/>
          </p:cNvCxnSpPr>
          <p:nvPr/>
        </p:nvCxnSpPr>
        <p:spPr>
          <a:xfrm flipH="1" flipV="1">
            <a:off x="7061753" y="3418845"/>
            <a:ext cx="487987" cy="47982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Connecteur droit 85">
            <a:extLst>
              <a:ext uri="{FF2B5EF4-FFF2-40B4-BE49-F238E27FC236}">
                <a16:creationId xmlns:a16="http://schemas.microsoft.com/office/drawing/2014/main" id="{F5F03B8D-2BF6-47DE-B5B7-B2CFE7F994B3}"/>
              </a:ext>
            </a:extLst>
          </p:cNvPr>
          <p:cNvCxnSpPr>
            <a:cxnSpLocks/>
            <a:stCxn id="101" idx="6"/>
            <a:endCxn id="97" idx="2"/>
          </p:cNvCxnSpPr>
          <p:nvPr/>
        </p:nvCxnSpPr>
        <p:spPr>
          <a:xfrm flipV="1">
            <a:off x="7237552" y="3832038"/>
            <a:ext cx="151989" cy="313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Connecteur droit 86">
            <a:extLst>
              <a:ext uri="{FF2B5EF4-FFF2-40B4-BE49-F238E27FC236}">
                <a16:creationId xmlns:a16="http://schemas.microsoft.com/office/drawing/2014/main" id="{699DC741-A469-41FF-91F9-2C706EB3DB6F}"/>
              </a:ext>
            </a:extLst>
          </p:cNvPr>
          <p:cNvCxnSpPr>
            <a:cxnSpLocks/>
          </p:cNvCxnSpPr>
          <p:nvPr/>
        </p:nvCxnSpPr>
        <p:spPr>
          <a:xfrm flipH="1">
            <a:off x="7052312" y="2801952"/>
            <a:ext cx="488688" cy="962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Connecteur droit 87">
            <a:extLst>
              <a:ext uri="{FF2B5EF4-FFF2-40B4-BE49-F238E27FC236}">
                <a16:creationId xmlns:a16="http://schemas.microsoft.com/office/drawing/2014/main" id="{31C699A6-BAA6-4126-9570-9ABECC27BABB}"/>
              </a:ext>
            </a:extLst>
          </p:cNvPr>
          <p:cNvCxnSpPr>
            <a:cxnSpLocks/>
            <a:stCxn id="96" idx="6"/>
          </p:cNvCxnSpPr>
          <p:nvPr/>
        </p:nvCxnSpPr>
        <p:spPr>
          <a:xfrm flipH="1" flipV="1">
            <a:off x="7081673" y="3096505"/>
            <a:ext cx="495582" cy="223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Connecteur droit 88">
            <a:extLst>
              <a:ext uri="{FF2B5EF4-FFF2-40B4-BE49-F238E27FC236}">
                <a16:creationId xmlns:a16="http://schemas.microsoft.com/office/drawing/2014/main" id="{15CBC073-9B50-4CE8-A993-46E80DD92C82}"/>
              </a:ext>
            </a:extLst>
          </p:cNvPr>
          <p:cNvCxnSpPr>
            <a:cxnSpLocks/>
            <a:stCxn id="105" idx="2"/>
            <a:endCxn id="93" idx="3"/>
          </p:cNvCxnSpPr>
          <p:nvPr/>
        </p:nvCxnSpPr>
        <p:spPr>
          <a:xfrm flipH="1">
            <a:off x="7712351" y="3307581"/>
            <a:ext cx="641241" cy="45427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90" name="Ellipse 89">
            <a:extLst>
              <a:ext uri="{FF2B5EF4-FFF2-40B4-BE49-F238E27FC236}">
                <a16:creationId xmlns:a16="http://schemas.microsoft.com/office/drawing/2014/main" id="{25434897-167B-45FA-8F52-00044DC717A6}"/>
              </a:ext>
            </a:extLst>
          </p:cNvPr>
          <p:cNvSpPr/>
          <p:nvPr/>
        </p:nvSpPr>
        <p:spPr>
          <a:xfrm>
            <a:off x="8043534" y="3368221"/>
            <a:ext cx="187685" cy="1884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91" name="Ellipse 90">
            <a:extLst>
              <a:ext uri="{FF2B5EF4-FFF2-40B4-BE49-F238E27FC236}">
                <a16:creationId xmlns:a16="http://schemas.microsoft.com/office/drawing/2014/main" id="{5032A55E-C5C6-4710-B4E1-3F969C20481A}"/>
              </a:ext>
            </a:extLst>
          </p:cNvPr>
          <p:cNvSpPr/>
          <p:nvPr/>
        </p:nvSpPr>
        <p:spPr>
          <a:xfrm>
            <a:off x="8039286" y="3052451"/>
            <a:ext cx="187685" cy="1884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92" name="Ellipse 91">
            <a:extLst>
              <a:ext uri="{FF2B5EF4-FFF2-40B4-BE49-F238E27FC236}">
                <a16:creationId xmlns:a16="http://schemas.microsoft.com/office/drawing/2014/main" id="{4420CD6D-CD7D-4323-B792-5F5082612612}"/>
              </a:ext>
            </a:extLst>
          </p:cNvPr>
          <p:cNvSpPr/>
          <p:nvPr/>
        </p:nvSpPr>
        <p:spPr>
          <a:xfrm>
            <a:off x="7668194" y="3251940"/>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93" name="Ellipse 92">
            <a:extLst>
              <a:ext uri="{FF2B5EF4-FFF2-40B4-BE49-F238E27FC236}">
                <a16:creationId xmlns:a16="http://schemas.microsoft.com/office/drawing/2014/main" id="{F5D8B43D-0C97-43CA-B645-8D62EDA3BE3B}"/>
              </a:ext>
            </a:extLst>
          </p:cNvPr>
          <p:cNvSpPr/>
          <p:nvPr/>
        </p:nvSpPr>
        <p:spPr>
          <a:xfrm>
            <a:off x="7684865" y="3601000"/>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94" name="Ellipse 93">
            <a:extLst>
              <a:ext uri="{FF2B5EF4-FFF2-40B4-BE49-F238E27FC236}">
                <a16:creationId xmlns:a16="http://schemas.microsoft.com/office/drawing/2014/main" id="{7410BAD5-BE6C-4D7B-8947-2F11A491B4AC}"/>
              </a:ext>
            </a:extLst>
          </p:cNvPr>
          <p:cNvSpPr/>
          <p:nvPr/>
        </p:nvSpPr>
        <p:spPr>
          <a:xfrm>
            <a:off x="7668194" y="2868261"/>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95" name="Ellipse 94">
            <a:extLst>
              <a:ext uri="{FF2B5EF4-FFF2-40B4-BE49-F238E27FC236}">
                <a16:creationId xmlns:a16="http://schemas.microsoft.com/office/drawing/2014/main" id="{A2A0469F-C706-40AB-A9E5-2732FB049382}"/>
              </a:ext>
            </a:extLst>
          </p:cNvPr>
          <p:cNvSpPr/>
          <p:nvPr/>
        </p:nvSpPr>
        <p:spPr>
          <a:xfrm>
            <a:off x="7389541" y="2699510"/>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96" name="Ellipse 95">
            <a:extLst>
              <a:ext uri="{FF2B5EF4-FFF2-40B4-BE49-F238E27FC236}">
                <a16:creationId xmlns:a16="http://schemas.microsoft.com/office/drawing/2014/main" id="{8F88F293-4AF7-4E02-B2D4-04F751D73B8E}"/>
              </a:ext>
            </a:extLst>
          </p:cNvPr>
          <p:cNvSpPr/>
          <p:nvPr/>
        </p:nvSpPr>
        <p:spPr>
          <a:xfrm>
            <a:off x="7389570" y="3004506"/>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97" name="Ellipse 96">
            <a:extLst>
              <a:ext uri="{FF2B5EF4-FFF2-40B4-BE49-F238E27FC236}">
                <a16:creationId xmlns:a16="http://schemas.microsoft.com/office/drawing/2014/main" id="{F1C748BB-AAB4-497A-87DE-E8C1E6D4421E}"/>
              </a:ext>
            </a:extLst>
          </p:cNvPr>
          <p:cNvSpPr/>
          <p:nvPr/>
        </p:nvSpPr>
        <p:spPr>
          <a:xfrm>
            <a:off x="7389541" y="3737809"/>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98" name="Ellipse 97">
            <a:extLst>
              <a:ext uri="{FF2B5EF4-FFF2-40B4-BE49-F238E27FC236}">
                <a16:creationId xmlns:a16="http://schemas.microsoft.com/office/drawing/2014/main" id="{55ED2801-5FC7-4096-A553-69D70D237430}"/>
              </a:ext>
            </a:extLst>
          </p:cNvPr>
          <p:cNvSpPr/>
          <p:nvPr/>
        </p:nvSpPr>
        <p:spPr>
          <a:xfrm>
            <a:off x="7026457" y="2701157"/>
            <a:ext cx="187685" cy="1884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fr-BE"/>
          </a:p>
        </p:txBody>
      </p:sp>
      <p:sp>
        <p:nvSpPr>
          <p:cNvPr id="99" name="Ellipse 98">
            <a:extLst>
              <a:ext uri="{FF2B5EF4-FFF2-40B4-BE49-F238E27FC236}">
                <a16:creationId xmlns:a16="http://schemas.microsoft.com/office/drawing/2014/main" id="{1D11BDEC-A194-4860-BA8B-0737169D3895}"/>
              </a:ext>
            </a:extLst>
          </p:cNvPr>
          <p:cNvSpPr/>
          <p:nvPr/>
        </p:nvSpPr>
        <p:spPr>
          <a:xfrm>
            <a:off x="7049867" y="3005492"/>
            <a:ext cx="187685" cy="1884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fr-BE"/>
          </a:p>
        </p:txBody>
      </p:sp>
      <p:sp>
        <p:nvSpPr>
          <p:cNvPr id="100" name="Ellipse 99">
            <a:extLst>
              <a:ext uri="{FF2B5EF4-FFF2-40B4-BE49-F238E27FC236}">
                <a16:creationId xmlns:a16="http://schemas.microsoft.com/office/drawing/2014/main" id="{92C4AD23-7574-426C-B24B-A368753F9089}"/>
              </a:ext>
            </a:extLst>
          </p:cNvPr>
          <p:cNvSpPr/>
          <p:nvPr/>
        </p:nvSpPr>
        <p:spPr>
          <a:xfrm>
            <a:off x="7034267" y="3391246"/>
            <a:ext cx="187685" cy="1884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fr-BE"/>
          </a:p>
        </p:txBody>
      </p:sp>
      <p:sp>
        <p:nvSpPr>
          <p:cNvPr id="101" name="Ellipse 100">
            <a:extLst>
              <a:ext uri="{FF2B5EF4-FFF2-40B4-BE49-F238E27FC236}">
                <a16:creationId xmlns:a16="http://schemas.microsoft.com/office/drawing/2014/main" id="{4BF9B977-072F-4052-BDEE-80565168BB8A}"/>
              </a:ext>
            </a:extLst>
          </p:cNvPr>
          <p:cNvSpPr/>
          <p:nvPr/>
        </p:nvSpPr>
        <p:spPr>
          <a:xfrm>
            <a:off x="7049867" y="3740946"/>
            <a:ext cx="187685" cy="188458"/>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fr-BE"/>
          </a:p>
        </p:txBody>
      </p:sp>
      <p:sp>
        <p:nvSpPr>
          <p:cNvPr id="102" name="Ellipse 101">
            <a:extLst>
              <a:ext uri="{FF2B5EF4-FFF2-40B4-BE49-F238E27FC236}">
                <a16:creationId xmlns:a16="http://schemas.microsoft.com/office/drawing/2014/main" id="{80C423C5-1E57-468F-AEAE-8A3B9B588381}"/>
              </a:ext>
            </a:extLst>
          </p:cNvPr>
          <p:cNvSpPr/>
          <p:nvPr/>
        </p:nvSpPr>
        <p:spPr>
          <a:xfrm>
            <a:off x="7383956" y="3382294"/>
            <a:ext cx="187685" cy="188458"/>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fr-BE"/>
          </a:p>
        </p:txBody>
      </p:sp>
      <p:sp>
        <p:nvSpPr>
          <p:cNvPr id="103" name="ZoneTexte 102">
            <a:extLst>
              <a:ext uri="{FF2B5EF4-FFF2-40B4-BE49-F238E27FC236}">
                <a16:creationId xmlns:a16="http://schemas.microsoft.com/office/drawing/2014/main" id="{8C00421F-D742-4773-B6B9-D6D8D30BA8FF}"/>
              </a:ext>
            </a:extLst>
          </p:cNvPr>
          <p:cNvSpPr txBox="1"/>
          <p:nvPr/>
        </p:nvSpPr>
        <p:spPr>
          <a:xfrm>
            <a:off x="2228445" y="2750656"/>
            <a:ext cx="3699821" cy="1107996"/>
          </a:xfrm>
          <a:prstGeom prst="rect">
            <a:avLst/>
          </a:prstGeom>
          <a:noFill/>
        </p:spPr>
        <p:txBody>
          <a:bodyPr wrap="square" rtlCol="0">
            <a:spAutoFit/>
          </a:bodyPr>
          <a:lstStyle/>
          <a:p>
            <a:r>
              <a:rPr lang="fr-BE" sz="1200" dirty="0" err="1"/>
              <a:t>Deep</a:t>
            </a:r>
            <a:r>
              <a:rPr lang="fr-BE" sz="1200" dirty="0"/>
              <a:t> </a:t>
            </a:r>
            <a:r>
              <a:rPr lang="fr-BE" sz="1200" dirty="0" err="1"/>
              <a:t>Convolutional</a:t>
            </a:r>
            <a:r>
              <a:rPr lang="fr-BE" sz="1200" dirty="0"/>
              <a:t> Net</a:t>
            </a:r>
          </a:p>
          <a:p>
            <a:r>
              <a:rPr lang="fr-BE" sz="1200" dirty="0" err="1"/>
              <a:t>Linear</a:t>
            </a:r>
            <a:r>
              <a:rPr lang="fr-BE" sz="1200" dirty="0"/>
              <a:t>(#</a:t>
            </a:r>
            <a:r>
              <a:rPr lang="fr-BE" sz="1200" dirty="0">
                <a:solidFill>
                  <a:srgbClr val="00B050"/>
                </a:solidFill>
              </a:rPr>
              <a:t>classes</a:t>
            </a:r>
            <a:r>
              <a:rPr lang="fr-BE" sz="1200" dirty="0"/>
              <a:t> x 128) &amp; </a:t>
            </a:r>
            <a:r>
              <a:rPr lang="fr-BE" sz="1200" dirty="0" err="1"/>
              <a:t>LeakyReLU</a:t>
            </a:r>
            <a:r>
              <a:rPr lang="fr-BE" sz="1200" dirty="0"/>
              <a:t>(0,2) &amp;</a:t>
            </a:r>
          </a:p>
          <a:p>
            <a:r>
              <a:rPr lang="fr-BE" sz="1200" dirty="0"/>
              <a:t>… </a:t>
            </a:r>
            <a:r>
              <a:rPr lang="fr-BE" sz="1200" dirty="0" err="1"/>
              <a:t>Linear&amp;LeakyReLU</a:t>
            </a:r>
            <a:r>
              <a:rPr lang="fr-BE" sz="1200" dirty="0"/>
              <a:t> &amp; … (x3) (128 =&gt; 1024)</a:t>
            </a:r>
          </a:p>
          <a:p>
            <a:r>
              <a:rPr lang="fr-BE" sz="1200" dirty="0" err="1"/>
              <a:t>Linear</a:t>
            </a:r>
            <a:r>
              <a:rPr lang="fr-BE" sz="1200" dirty="0"/>
              <a:t> (1024 x </a:t>
            </a:r>
            <a:r>
              <a:rPr lang="fr-BE" sz="1200" dirty="0" err="1">
                <a:solidFill>
                  <a:srgbClr val="0070C0"/>
                </a:solidFill>
              </a:rPr>
              <a:t>img_shape</a:t>
            </a:r>
            <a:r>
              <a:rPr lang="fr-BE" sz="1200" dirty="0"/>
              <a:t>) &amp; </a:t>
            </a:r>
            <a:r>
              <a:rPr lang="fr-BE" sz="1200" dirty="0" err="1"/>
              <a:t>Tanh</a:t>
            </a:r>
            <a:r>
              <a:rPr lang="fr-BE" sz="1200" dirty="0"/>
              <a:t> (</a:t>
            </a:r>
            <a:r>
              <a:rPr lang="fr-BE" sz="1200" dirty="0" err="1">
                <a:solidFill>
                  <a:srgbClr val="0070C0"/>
                </a:solidFill>
              </a:rPr>
              <a:t>img_shape</a:t>
            </a:r>
            <a:r>
              <a:rPr lang="fr-BE" sz="1200" dirty="0"/>
              <a:t>)</a:t>
            </a:r>
          </a:p>
          <a:p>
            <a:endParaRPr lang="fr-BE" dirty="0"/>
          </a:p>
        </p:txBody>
      </p:sp>
      <p:sp>
        <p:nvSpPr>
          <p:cNvPr id="104" name="ZoneTexte 103">
            <a:extLst>
              <a:ext uri="{FF2B5EF4-FFF2-40B4-BE49-F238E27FC236}">
                <a16:creationId xmlns:a16="http://schemas.microsoft.com/office/drawing/2014/main" id="{94F40E5B-1C74-437E-92D8-AD857606187B}"/>
              </a:ext>
            </a:extLst>
          </p:cNvPr>
          <p:cNvSpPr txBox="1"/>
          <p:nvPr/>
        </p:nvSpPr>
        <p:spPr>
          <a:xfrm>
            <a:off x="6934199" y="4106171"/>
            <a:ext cx="5041194" cy="830997"/>
          </a:xfrm>
          <a:prstGeom prst="rect">
            <a:avLst/>
          </a:prstGeom>
          <a:noFill/>
        </p:spPr>
        <p:txBody>
          <a:bodyPr wrap="square" rtlCol="0">
            <a:spAutoFit/>
          </a:bodyPr>
          <a:lstStyle/>
          <a:p>
            <a:r>
              <a:rPr lang="fr-BE" sz="1200" dirty="0" err="1"/>
              <a:t>Deep</a:t>
            </a:r>
            <a:r>
              <a:rPr lang="fr-BE" sz="1200" dirty="0"/>
              <a:t> </a:t>
            </a:r>
            <a:r>
              <a:rPr lang="fr-BE" sz="1200" dirty="0" err="1"/>
              <a:t>Convolutional</a:t>
            </a:r>
            <a:r>
              <a:rPr lang="fr-BE" sz="1200" dirty="0"/>
              <a:t> Net</a:t>
            </a:r>
          </a:p>
          <a:p>
            <a:r>
              <a:rPr lang="fr-BE" sz="1200" dirty="0" err="1"/>
              <a:t>Linear</a:t>
            </a:r>
            <a:r>
              <a:rPr lang="fr-BE" sz="1200" dirty="0"/>
              <a:t> (#(</a:t>
            </a:r>
            <a:r>
              <a:rPr lang="fr-BE" sz="1200" dirty="0">
                <a:solidFill>
                  <a:srgbClr val="00B050"/>
                </a:solidFill>
              </a:rPr>
              <a:t>classes</a:t>
            </a:r>
            <a:r>
              <a:rPr lang="fr-BE" sz="1200" dirty="0"/>
              <a:t> + </a:t>
            </a:r>
            <a:r>
              <a:rPr lang="fr-BE" sz="1200" dirty="0" err="1">
                <a:solidFill>
                  <a:srgbClr val="0070C0"/>
                </a:solidFill>
              </a:rPr>
              <a:t>img_shape</a:t>
            </a:r>
            <a:r>
              <a:rPr lang="fr-BE" sz="1200" dirty="0"/>
              <a:t>) x 512) &amp;</a:t>
            </a:r>
          </a:p>
          <a:p>
            <a:r>
              <a:rPr lang="fr-BE" sz="1200" dirty="0"/>
              <a:t>…</a:t>
            </a:r>
            <a:r>
              <a:rPr lang="fr-BE" sz="1200" dirty="0" err="1"/>
              <a:t>LeakyReLU</a:t>
            </a:r>
            <a:r>
              <a:rPr lang="fr-BE" sz="1200" dirty="0"/>
              <a:t>(0,2) &amp; </a:t>
            </a:r>
            <a:r>
              <a:rPr lang="fr-BE" sz="1200" dirty="0" err="1"/>
              <a:t>Linear</a:t>
            </a:r>
            <a:r>
              <a:rPr lang="fr-BE" sz="1200" dirty="0"/>
              <a:t> &amp; Dropout(0,4) &amp; … (x2)(512 =&gt; 512)</a:t>
            </a:r>
          </a:p>
          <a:p>
            <a:r>
              <a:rPr lang="fr-BE" sz="1200" dirty="0" err="1"/>
              <a:t>LeakyreLU</a:t>
            </a:r>
            <a:r>
              <a:rPr lang="fr-BE" sz="1200" dirty="0"/>
              <a:t> &amp; </a:t>
            </a:r>
            <a:r>
              <a:rPr lang="fr-BE" sz="1200" dirty="0" err="1"/>
              <a:t>Linear</a:t>
            </a:r>
            <a:r>
              <a:rPr lang="fr-BE" sz="1200" dirty="0"/>
              <a:t> (512 x 1)</a:t>
            </a:r>
          </a:p>
        </p:txBody>
      </p:sp>
      <p:sp>
        <p:nvSpPr>
          <p:cNvPr id="105" name="Ellipse 104">
            <a:extLst>
              <a:ext uri="{FF2B5EF4-FFF2-40B4-BE49-F238E27FC236}">
                <a16:creationId xmlns:a16="http://schemas.microsoft.com/office/drawing/2014/main" id="{120CCE39-C866-4153-AEB1-59E4B6D799F0}"/>
              </a:ext>
            </a:extLst>
          </p:cNvPr>
          <p:cNvSpPr/>
          <p:nvPr/>
        </p:nvSpPr>
        <p:spPr>
          <a:xfrm>
            <a:off x="8353592" y="3213352"/>
            <a:ext cx="187685" cy="18845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cxnSp>
        <p:nvCxnSpPr>
          <p:cNvPr id="111" name="Connecteur droit 110">
            <a:extLst>
              <a:ext uri="{FF2B5EF4-FFF2-40B4-BE49-F238E27FC236}">
                <a16:creationId xmlns:a16="http://schemas.microsoft.com/office/drawing/2014/main" id="{B0BFE7E2-0FEB-4FD7-98F4-E6D3C8B04883}"/>
              </a:ext>
            </a:extLst>
          </p:cNvPr>
          <p:cNvCxnSpPr>
            <a:cxnSpLocks/>
            <a:stCxn id="61" idx="0"/>
            <a:endCxn id="62" idx="4"/>
          </p:cNvCxnSpPr>
          <p:nvPr/>
        </p:nvCxnSpPr>
        <p:spPr>
          <a:xfrm flipH="1" flipV="1">
            <a:off x="2979067" y="4188102"/>
            <a:ext cx="2708" cy="275437"/>
          </a:xfrm>
          <a:prstGeom prst="line">
            <a:avLst/>
          </a:prstGeom>
          <a:ln w="57150">
            <a:solidFill>
              <a:schemeClr val="tx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38810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911808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réseaux de neurones – CGAN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26</a:t>
            </a:fld>
            <a:endParaRPr lang="fr-BE" dirty="0"/>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mc:AlternateContent xmlns:mc="http://schemas.openxmlformats.org/markup-compatibility/2006" xmlns:a14="http://schemas.microsoft.com/office/drawing/2010/main">
        <mc:Choice Requires="a14">
          <p:sp>
            <p:nvSpPr>
              <p:cNvPr id="27" name="Rectangle 64">
                <a:extLst>
                  <a:ext uri="{FF2B5EF4-FFF2-40B4-BE49-F238E27FC236}">
                    <a16:creationId xmlns:a16="http://schemas.microsoft.com/office/drawing/2014/main" id="{A28C567E-59BE-4C9F-8D4A-012663E22DDD}"/>
                  </a:ext>
                </a:extLst>
              </p:cNvPr>
              <p:cNvSpPr>
                <a:spLocks noChangeArrowheads="1"/>
              </p:cNvSpPr>
              <p:nvPr/>
            </p:nvSpPr>
            <p:spPr bwMode="auto">
              <a:xfrm>
                <a:off x="304800" y="1529188"/>
                <a:ext cx="11582400" cy="3092963"/>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Jeu minimax à 2 joueurs</a:t>
                </a:r>
              </a:p>
              <a:p>
                <a:pPr lvl="1"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1"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Le générateur veut maximiser l’erreur tandis que D veut le minimiser</a:t>
                </a:r>
              </a:p>
              <a:p>
                <a:pPr eaLnBrk="0" fontAlgn="base" hangingPunct="0">
                  <a:spcBef>
                    <a:spcPct val="0"/>
                  </a:spcBef>
                  <a:spcAft>
                    <a:spcPct val="0"/>
                  </a:spcAft>
                </a:pPr>
                <a:endParaRPr lang="fr-BE" i="1" dirty="0"/>
              </a:p>
              <a:p>
                <a:pPr eaLnBrk="0" fontAlgn="base" hangingPunct="0">
                  <a:spcBef>
                    <a:spcPct val="0"/>
                  </a:spcBef>
                  <a:spcAft>
                    <a:spcPct val="0"/>
                  </a:spcAft>
                </a:pPr>
                <a:endParaRPr lang="fr-BE" sz="2400" i="1" dirty="0">
                  <a:solidFill>
                    <a:schemeClr val="accent1">
                      <a:lumMod val="50000"/>
                    </a:schemeClr>
                  </a:solidFill>
                  <a:latin typeface="Cambria Math" panose="02040503050406030204" pitchFamily="18" charset="0"/>
                </a:endParaRPr>
              </a:p>
              <a:p>
                <a:pPr eaLnBrk="0" fontAlgn="base" hangingPunct="0">
                  <a:spcBef>
                    <a:spcPct val="0"/>
                  </a:spcBef>
                  <a:spcAft>
                    <a:spcPct val="0"/>
                  </a:spcAft>
                </a:pPr>
                <a14:m>
                  <m:oMathPara xmlns:m="http://schemas.openxmlformats.org/officeDocument/2006/math">
                    <m:oMathParaPr>
                      <m:jc m:val="centerGroup"/>
                    </m:oMathParaPr>
                    <m:oMath xmlns:m="http://schemas.openxmlformats.org/officeDocument/2006/math">
                      <m:func>
                        <m:funcPr>
                          <m:ctrlPr>
                            <a:rPr lang="fr-BE" sz="2400" i="1" smtClean="0">
                              <a:solidFill>
                                <a:schemeClr val="accent1">
                                  <a:lumMod val="50000"/>
                                </a:schemeClr>
                              </a:solidFill>
                              <a:latin typeface="Cambria Math" panose="02040503050406030204" pitchFamily="18" charset="0"/>
                            </a:rPr>
                          </m:ctrlPr>
                        </m:funcPr>
                        <m:fName>
                          <m:limLow>
                            <m:limLowPr>
                              <m:ctrlPr>
                                <a:rPr lang="fr-BE" sz="2400" i="1">
                                  <a:solidFill>
                                    <a:schemeClr val="accent1">
                                      <a:lumMod val="50000"/>
                                    </a:schemeClr>
                                  </a:solidFill>
                                  <a:latin typeface="Cambria Math" panose="02040503050406030204" pitchFamily="18" charset="0"/>
                                </a:rPr>
                              </m:ctrlPr>
                            </m:limLowPr>
                            <m:e>
                              <m:r>
                                <m:rPr>
                                  <m:sty m:val="p"/>
                                </m:rPr>
                                <a:rPr lang="fr-BE" sz="2400">
                                  <a:solidFill>
                                    <a:schemeClr val="accent1">
                                      <a:lumMod val="50000"/>
                                    </a:schemeClr>
                                  </a:solidFill>
                                  <a:latin typeface="Cambria Math" panose="02040503050406030204" pitchFamily="18" charset="0"/>
                                </a:rPr>
                                <m:t>min</m:t>
                              </m:r>
                            </m:e>
                            <m:lim>
                              <m:r>
                                <a:rPr lang="fr-BE" sz="2400" i="1">
                                  <a:solidFill>
                                    <a:schemeClr val="accent1">
                                      <a:lumMod val="50000"/>
                                    </a:schemeClr>
                                  </a:solidFill>
                                  <a:latin typeface="Cambria Math" panose="02040503050406030204" pitchFamily="18" charset="0"/>
                                </a:rPr>
                                <m:t>𝐺</m:t>
                              </m:r>
                            </m:lim>
                          </m:limLow>
                          <m:r>
                            <a:rPr lang="fr-BE" sz="2400" i="1">
                              <a:solidFill>
                                <a:schemeClr val="accent1">
                                  <a:lumMod val="50000"/>
                                </a:schemeClr>
                              </a:solidFill>
                              <a:latin typeface="Cambria Math" panose="02040503050406030204" pitchFamily="18" charset="0"/>
                            </a:rPr>
                            <m:t> </m:t>
                          </m:r>
                          <m:limLow>
                            <m:limLowPr>
                              <m:ctrlPr>
                                <a:rPr lang="fr-BE" sz="2400" i="1">
                                  <a:solidFill>
                                    <a:schemeClr val="accent1">
                                      <a:lumMod val="50000"/>
                                    </a:schemeClr>
                                  </a:solidFill>
                                  <a:latin typeface="Cambria Math" panose="02040503050406030204" pitchFamily="18" charset="0"/>
                                </a:rPr>
                              </m:ctrlPr>
                            </m:limLowPr>
                            <m:e>
                              <m:r>
                                <m:rPr>
                                  <m:sty m:val="p"/>
                                </m:rPr>
                                <a:rPr lang="fr-BE" sz="2400">
                                  <a:solidFill>
                                    <a:schemeClr val="accent1">
                                      <a:lumMod val="50000"/>
                                    </a:schemeClr>
                                  </a:solidFill>
                                  <a:latin typeface="Cambria Math" panose="02040503050406030204" pitchFamily="18" charset="0"/>
                                </a:rPr>
                                <m:t>max</m:t>
                              </m:r>
                            </m:e>
                            <m:lim>
                              <m:r>
                                <a:rPr lang="fr-BE" sz="2400" i="1">
                                  <a:solidFill>
                                    <a:schemeClr val="accent1">
                                      <a:lumMod val="50000"/>
                                    </a:schemeClr>
                                  </a:solidFill>
                                  <a:latin typeface="Cambria Math" panose="02040503050406030204" pitchFamily="18" charset="0"/>
                                </a:rPr>
                                <m:t>𝐷</m:t>
                              </m:r>
                            </m:lim>
                          </m:limLow>
                        </m:fName>
                        <m:e>
                          <m:r>
                            <a:rPr lang="fr-BE" sz="2400" i="1">
                              <a:solidFill>
                                <a:schemeClr val="accent1">
                                  <a:lumMod val="50000"/>
                                </a:schemeClr>
                              </a:solidFill>
                              <a:latin typeface="Cambria Math" panose="02040503050406030204" pitchFamily="18" charset="0"/>
                            </a:rPr>
                            <m:t>𝑉</m:t>
                          </m:r>
                          <m:d>
                            <m:dPr>
                              <m:ctrlPr>
                                <a:rPr lang="fr-BE" sz="2400" i="1">
                                  <a:solidFill>
                                    <a:schemeClr val="accent1">
                                      <a:lumMod val="50000"/>
                                    </a:schemeClr>
                                  </a:solidFill>
                                  <a:latin typeface="Cambria Math" panose="02040503050406030204" pitchFamily="18" charset="0"/>
                                </a:rPr>
                              </m:ctrlPr>
                            </m:dPr>
                            <m:e>
                              <m:r>
                                <a:rPr lang="fr-BE" sz="2400" i="1">
                                  <a:solidFill>
                                    <a:schemeClr val="accent1">
                                      <a:lumMod val="50000"/>
                                    </a:schemeClr>
                                  </a:solidFill>
                                  <a:latin typeface="Cambria Math" panose="02040503050406030204" pitchFamily="18" charset="0"/>
                                </a:rPr>
                                <m:t>𝐷</m:t>
                              </m:r>
                              <m:r>
                                <a:rPr lang="fr-BE" sz="2400" i="1">
                                  <a:solidFill>
                                    <a:schemeClr val="accent1">
                                      <a:lumMod val="50000"/>
                                    </a:schemeClr>
                                  </a:solidFill>
                                  <a:latin typeface="Cambria Math" panose="02040503050406030204" pitchFamily="18" charset="0"/>
                                </a:rPr>
                                <m:t>,</m:t>
                              </m:r>
                              <m:r>
                                <a:rPr lang="fr-BE" sz="2400" i="1">
                                  <a:solidFill>
                                    <a:schemeClr val="accent1">
                                      <a:lumMod val="50000"/>
                                    </a:schemeClr>
                                  </a:solidFill>
                                  <a:latin typeface="Cambria Math" panose="02040503050406030204" pitchFamily="18" charset="0"/>
                                </a:rPr>
                                <m:t>𝐺</m:t>
                              </m:r>
                            </m:e>
                          </m:d>
                          <m:r>
                            <a:rPr lang="fr-BE" sz="2400" i="1">
                              <a:solidFill>
                                <a:schemeClr val="accent1">
                                  <a:lumMod val="50000"/>
                                </a:schemeClr>
                              </a:solidFill>
                              <a:latin typeface="Cambria Math" panose="02040503050406030204" pitchFamily="18" charset="0"/>
                            </a:rPr>
                            <m:t>=</m:t>
                          </m:r>
                          <m:sSub>
                            <m:sSubPr>
                              <m:ctrlPr>
                                <a:rPr lang="fr-BE" sz="2400" i="1">
                                  <a:solidFill>
                                    <a:schemeClr val="accent1">
                                      <a:lumMod val="50000"/>
                                    </a:schemeClr>
                                  </a:solidFill>
                                  <a:latin typeface="Cambria Math" panose="02040503050406030204" pitchFamily="18" charset="0"/>
                                </a:rPr>
                              </m:ctrlPr>
                            </m:sSubPr>
                            <m:e>
                              <m:r>
                                <a:rPr lang="fr-BE" sz="2400" i="1">
                                  <a:solidFill>
                                    <a:schemeClr val="accent1">
                                      <a:lumMod val="50000"/>
                                    </a:schemeClr>
                                  </a:solidFill>
                                  <a:latin typeface="Cambria Math" panose="02040503050406030204" pitchFamily="18" charset="0"/>
                                </a:rPr>
                                <m:t>𝔼</m:t>
                              </m:r>
                            </m:e>
                            <m:sub>
                              <m:r>
                                <a:rPr lang="fr-BE" sz="2400" i="1">
                                  <a:solidFill>
                                    <a:schemeClr val="accent1">
                                      <a:lumMod val="50000"/>
                                    </a:schemeClr>
                                  </a:solidFill>
                                  <a:latin typeface="Cambria Math" panose="02040503050406030204" pitchFamily="18" charset="0"/>
                                </a:rPr>
                                <m:t>𝑥</m:t>
                              </m:r>
                              <m:r>
                                <a:rPr lang="fr-BE" sz="2400" i="1">
                                  <a:solidFill>
                                    <a:schemeClr val="accent1">
                                      <a:lumMod val="50000"/>
                                    </a:schemeClr>
                                  </a:solidFill>
                                  <a:latin typeface="Cambria Math" panose="02040503050406030204" pitchFamily="18" charset="0"/>
                                </a:rPr>
                                <m:t>~</m:t>
                              </m:r>
                              <m:sSub>
                                <m:sSubPr>
                                  <m:ctrlPr>
                                    <a:rPr lang="fr-BE" sz="2400" i="1">
                                      <a:solidFill>
                                        <a:schemeClr val="accent1">
                                          <a:lumMod val="50000"/>
                                        </a:schemeClr>
                                      </a:solidFill>
                                      <a:latin typeface="Cambria Math" panose="02040503050406030204" pitchFamily="18" charset="0"/>
                                    </a:rPr>
                                  </m:ctrlPr>
                                </m:sSubPr>
                                <m:e>
                                  <m:r>
                                    <a:rPr lang="fr-BE" sz="2400" i="1">
                                      <a:solidFill>
                                        <a:schemeClr val="accent1">
                                          <a:lumMod val="50000"/>
                                        </a:schemeClr>
                                      </a:solidFill>
                                      <a:latin typeface="Cambria Math" panose="02040503050406030204" pitchFamily="18" charset="0"/>
                                    </a:rPr>
                                    <m:t>𝑝</m:t>
                                  </m:r>
                                </m:e>
                                <m:sub>
                                  <m:r>
                                    <a:rPr lang="fr-BE" sz="2400" i="1">
                                      <a:solidFill>
                                        <a:schemeClr val="accent1">
                                          <a:lumMod val="50000"/>
                                        </a:schemeClr>
                                      </a:solidFill>
                                      <a:latin typeface="Cambria Math" panose="02040503050406030204" pitchFamily="18" charset="0"/>
                                    </a:rPr>
                                    <m:t>𝑑𝑎𝑡𝑎</m:t>
                                  </m:r>
                                </m:sub>
                              </m:sSub>
                              <m:r>
                                <a:rPr lang="fr-BE" sz="2400" i="1">
                                  <a:solidFill>
                                    <a:schemeClr val="accent1">
                                      <a:lumMod val="50000"/>
                                    </a:schemeClr>
                                  </a:solidFill>
                                  <a:latin typeface="Cambria Math" panose="02040503050406030204" pitchFamily="18" charset="0"/>
                                </a:rPr>
                                <m:t>(</m:t>
                              </m:r>
                              <m:r>
                                <a:rPr lang="fr-BE" sz="2400" i="1">
                                  <a:solidFill>
                                    <a:schemeClr val="accent1">
                                      <a:lumMod val="50000"/>
                                    </a:schemeClr>
                                  </a:solidFill>
                                  <a:latin typeface="Cambria Math" panose="02040503050406030204" pitchFamily="18" charset="0"/>
                                </a:rPr>
                                <m:t>𝑥</m:t>
                              </m:r>
                              <m:r>
                                <a:rPr lang="fr-BE" sz="2400" i="1">
                                  <a:solidFill>
                                    <a:schemeClr val="accent1">
                                      <a:lumMod val="50000"/>
                                    </a:schemeClr>
                                  </a:solidFill>
                                  <a:latin typeface="Cambria Math" panose="02040503050406030204" pitchFamily="18" charset="0"/>
                                </a:rPr>
                                <m:t>)</m:t>
                              </m:r>
                            </m:sub>
                          </m:sSub>
                          <m:d>
                            <m:dPr>
                              <m:begChr m:val="["/>
                              <m:endChr m:val="]"/>
                              <m:ctrlPr>
                                <a:rPr lang="fr-BE" sz="2400" i="1">
                                  <a:solidFill>
                                    <a:schemeClr val="accent1">
                                      <a:lumMod val="50000"/>
                                    </a:schemeClr>
                                  </a:solidFill>
                                  <a:latin typeface="Cambria Math" panose="02040503050406030204" pitchFamily="18" charset="0"/>
                                </a:rPr>
                              </m:ctrlPr>
                            </m:dPr>
                            <m:e>
                              <m:r>
                                <a:rPr lang="fr-BE" sz="2400" i="1">
                                  <a:solidFill>
                                    <a:schemeClr val="accent1">
                                      <a:lumMod val="50000"/>
                                    </a:schemeClr>
                                  </a:solidFill>
                                  <a:latin typeface="Cambria Math" panose="02040503050406030204" pitchFamily="18" charset="0"/>
                                </a:rPr>
                                <m:t>𝑙𝑜𝑔𝐷</m:t>
                              </m:r>
                              <m:r>
                                <a:rPr lang="fr-BE" sz="2400" i="1">
                                  <a:solidFill>
                                    <a:schemeClr val="accent1">
                                      <a:lumMod val="50000"/>
                                    </a:schemeClr>
                                  </a:solidFill>
                                  <a:latin typeface="Cambria Math" panose="02040503050406030204" pitchFamily="18" charset="0"/>
                                </a:rPr>
                                <m:t>(</m:t>
                              </m:r>
                              <m:r>
                                <a:rPr lang="fr-BE" sz="2400" i="1">
                                  <a:solidFill>
                                    <a:schemeClr val="accent1">
                                      <a:lumMod val="50000"/>
                                    </a:schemeClr>
                                  </a:solidFill>
                                  <a:latin typeface="Cambria Math" panose="02040503050406030204" pitchFamily="18" charset="0"/>
                                </a:rPr>
                                <m:t>𝑥</m:t>
                              </m:r>
                              <m:r>
                                <a:rPr lang="fr-BE" sz="2400" i="1">
                                  <a:solidFill>
                                    <a:schemeClr val="accent1">
                                      <a:lumMod val="50000"/>
                                    </a:schemeClr>
                                  </a:solidFill>
                                  <a:latin typeface="Cambria Math" panose="02040503050406030204" pitchFamily="18" charset="0"/>
                                </a:rPr>
                                <m:t>|</m:t>
                              </m:r>
                              <m:r>
                                <a:rPr lang="fr-BE" sz="2400" i="1">
                                  <a:solidFill>
                                    <a:schemeClr val="accent1">
                                      <a:lumMod val="50000"/>
                                    </a:schemeClr>
                                  </a:solidFill>
                                  <a:latin typeface="Cambria Math" panose="02040503050406030204" pitchFamily="18" charset="0"/>
                                </a:rPr>
                                <m:t>𝑦</m:t>
                              </m:r>
                              <m:r>
                                <a:rPr lang="fr-BE" sz="2400" i="1">
                                  <a:solidFill>
                                    <a:schemeClr val="accent1">
                                      <a:lumMod val="50000"/>
                                    </a:schemeClr>
                                  </a:solidFill>
                                  <a:latin typeface="Cambria Math" panose="02040503050406030204" pitchFamily="18" charset="0"/>
                                </a:rPr>
                                <m:t>)</m:t>
                              </m:r>
                            </m:e>
                          </m:d>
                          <m:r>
                            <a:rPr lang="fr-BE" sz="2400" i="1">
                              <a:solidFill>
                                <a:schemeClr val="accent1">
                                  <a:lumMod val="50000"/>
                                </a:schemeClr>
                              </a:solidFill>
                              <a:latin typeface="Cambria Math" panose="02040503050406030204" pitchFamily="18" charset="0"/>
                            </a:rPr>
                            <m:t>+</m:t>
                          </m:r>
                          <m:sSub>
                            <m:sSubPr>
                              <m:ctrlPr>
                                <a:rPr lang="fr-BE" sz="2400" i="1">
                                  <a:solidFill>
                                    <a:schemeClr val="accent1">
                                      <a:lumMod val="50000"/>
                                    </a:schemeClr>
                                  </a:solidFill>
                                  <a:latin typeface="Cambria Math" panose="02040503050406030204" pitchFamily="18" charset="0"/>
                                </a:rPr>
                              </m:ctrlPr>
                            </m:sSubPr>
                            <m:e>
                              <m:r>
                                <a:rPr lang="fr-BE" sz="2400" i="1">
                                  <a:solidFill>
                                    <a:schemeClr val="accent1">
                                      <a:lumMod val="50000"/>
                                    </a:schemeClr>
                                  </a:solidFill>
                                  <a:latin typeface="Cambria Math" panose="02040503050406030204" pitchFamily="18" charset="0"/>
                                </a:rPr>
                                <m:t>𝔼</m:t>
                              </m:r>
                            </m:e>
                            <m:sub>
                              <m:r>
                                <a:rPr lang="fr-BE" sz="2400" i="1">
                                  <a:solidFill>
                                    <a:schemeClr val="accent1">
                                      <a:lumMod val="50000"/>
                                    </a:schemeClr>
                                  </a:solidFill>
                                  <a:latin typeface="Cambria Math" panose="02040503050406030204" pitchFamily="18" charset="0"/>
                                </a:rPr>
                                <m:t>𝑧</m:t>
                              </m:r>
                              <m:r>
                                <a:rPr lang="fr-BE" sz="2400" i="1">
                                  <a:solidFill>
                                    <a:schemeClr val="accent1">
                                      <a:lumMod val="50000"/>
                                    </a:schemeClr>
                                  </a:solidFill>
                                  <a:latin typeface="Cambria Math" panose="02040503050406030204" pitchFamily="18" charset="0"/>
                                </a:rPr>
                                <m:t>~</m:t>
                              </m:r>
                              <m:sSub>
                                <m:sSubPr>
                                  <m:ctrlPr>
                                    <a:rPr lang="fr-BE" sz="2400" i="1">
                                      <a:solidFill>
                                        <a:schemeClr val="accent1">
                                          <a:lumMod val="50000"/>
                                        </a:schemeClr>
                                      </a:solidFill>
                                      <a:latin typeface="Cambria Math" panose="02040503050406030204" pitchFamily="18" charset="0"/>
                                    </a:rPr>
                                  </m:ctrlPr>
                                </m:sSubPr>
                                <m:e>
                                  <m:r>
                                    <a:rPr lang="fr-BE" sz="2400" i="1">
                                      <a:solidFill>
                                        <a:schemeClr val="accent1">
                                          <a:lumMod val="50000"/>
                                        </a:schemeClr>
                                      </a:solidFill>
                                      <a:latin typeface="Cambria Math" panose="02040503050406030204" pitchFamily="18" charset="0"/>
                                    </a:rPr>
                                    <m:t>𝑝</m:t>
                                  </m:r>
                                </m:e>
                                <m:sub>
                                  <m:r>
                                    <a:rPr lang="fr-BE" sz="2400" i="1">
                                      <a:solidFill>
                                        <a:schemeClr val="accent1">
                                          <a:lumMod val="50000"/>
                                        </a:schemeClr>
                                      </a:solidFill>
                                      <a:latin typeface="Cambria Math" panose="02040503050406030204" pitchFamily="18" charset="0"/>
                                    </a:rPr>
                                    <m:t>𝑧</m:t>
                                  </m:r>
                                </m:sub>
                              </m:sSub>
                              <m:r>
                                <a:rPr lang="fr-BE" sz="2400" i="1">
                                  <a:solidFill>
                                    <a:schemeClr val="accent1">
                                      <a:lumMod val="50000"/>
                                    </a:schemeClr>
                                  </a:solidFill>
                                  <a:latin typeface="Cambria Math" panose="02040503050406030204" pitchFamily="18" charset="0"/>
                                </a:rPr>
                                <m:t>(</m:t>
                              </m:r>
                              <m:r>
                                <a:rPr lang="fr-BE" sz="2400" i="1">
                                  <a:solidFill>
                                    <a:schemeClr val="accent1">
                                      <a:lumMod val="50000"/>
                                    </a:schemeClr>
                                  </a:solidFill>
                                  <a:latin typeface="Cambria Math" panose="02040503050406030204" pitchFamily="18" charset="0"/>
                                </a:rPr>
                                <m:t>𝑧</m:t>
                              </m:r>
                              <m:r>
                                <a:rPr lang="fr-BE" sz="2400" i="1">
                                  <a:solidFill>
                                    <a:schemeClr val="accent1">
                                      <a:lumMod val="50000"/>
                                    </a:schemeClr>
                                  </a:solidFill>
                                  <a:latin typeface="Cambria Math" panose="02040503050406030204" pitchFamily="18" charset="0"/>
                                </a:rPr>
                                <m:t>)</m:t>
                              </m:r>
                            </m:sub>
                          </m:sSub>
                          <m:d>
                            <m:dPr>
                              <m:begChr m:val="["/>
                              <m:endChr m:val="]"/>
                              <m:ctrlPr>
                                <a:rPr lang="fr-BE" sz="2400" i="1">
                                  <a:solidFill>
                                    <a:schemeClr val="accent1">
                                      <a:lumMod val="50000"/>
                                    </a:schemeClr>
                                  </a:solidFill>
                                  <a:latin typeface="Cambria Math" panose="02040503050406030204" pitchFamily="18" charset="0"/>
                                </a:rPr>
                              </m:ctrlPr>
                            </m:dPr>
                            <m:e>
                              <m:r>
                                <m:rPr>
                                  <m:sty m:val="p"/>
                                </m:rPr>
                                <a:rPr lang="fr-BE" sz="2400">
                                  <a:solidFill>
                                    <a:schemeClr val="accent1">
                                      <a:lumMod val="50000"/>
                                    </a:schemeClr>
                                  </a:solidFill>
                                  <a:latin typeface="Cambria Math" panose="02040503050406030204" pitchFamily="18" charset="0"/>
                                </a:rPr>
                                <m:t>log</m:t>
                              </m:r>
                              <m:r>
                                <a:rPr lang="fr-BE" sz="2400" i="1">
                                  <a:solidFill>
                                    <a:schemeClr val="accent1">
                                      <a:lumMod val="50000"/>
                                    </a:schemeClr>
                                  </a:solidFill>
                                  <a:latin typeface="Cambria Math" panose="02040503050406030204" pitchFamily="18" charset="0"/>
                                </a:rPr>
                                <m:t>(1−</m:t>
                              </m:r>
                              <m:r>
                                <a:rPr lang="fr-BE" sz="2400" i="1">
                                  <a:solidFill>
                                    <a:schemeClr val="accent1">
                                      <a:lumMod val="50000"/>
                                    </a:schemeClr>
                                  </a:solidFill>
                                  <a:latin typeface="Cambria Math" panose="02040503050406030204" pitchFamily="18" charset="0"/>
                                </a:rPr>
                                <m:t>𝐷</m:t>
                              </m:r>
                              <m:d>
                                <m:dPr>
                                  <m:ctrlPr>
                                    <a:rPr lang="fr-BE" sz="2400" i="1">
                                      <a:solidFill>
                                        <a:schemeClr val="accent1">
                                          <a:lumMod val="50000"/>
                                        </a:schemeClr>
                                      </a:solidFill>
                                      <a:latin typeface="Cambria Math" panose="02040503050406030204" pitchFamily="18" charset="0"/>
                                    </a:rPr>
                                  </m:ctrlPr>
                                </m:dPr>
                                <m:e>
                                  <m:r>
                                    <a:rPr lang="fr-BE" sz="2400" i="1">
                                      <a:solidFill>
                                        <a:schemeClr val="accent1">
                                          <a:lumMod val="50000"/>
                                        </a:schemeClr>
                                      </a:solidFill>
                                      <a:latin typeface="Cambria Math" panose="02040503050406030204" pitchFamily="18" charset="0"/>
                                    </a:rPr>
                                    <m:t>𝐺</m:t>
                                  </m:r>
                                  <m:d>
                                    <m:dPr>
                                      <m:ctrlPr>
                                        <a:rPr lang="fr-BE" sz="2400" i="1">
                                          <a:solidFill>
                                            <a:schemeClr val="accent1">
                                              <a:lumMod val="50000"/>
                                            </a:schemeClr>
                                          </a:solidFill>
                                          <a:latin typeface="Cambria Math" panose="02040503050406030204" pitchFamily="18" charset="0"/>
                                        </a:rPr>
                                      </m:ctrlPr>
                                    </m:dPr>
                                    <m:e>
                                      <m:r>
                                        <a:rPr lang="fr-BE" sz="2400" i="1">
                                          <a:solidFill>
                                            <a:schemeClr val="accent1">
                                              <a:lumMod val="50000"/>
                                            </a:schemeClr>
                                          </a:solidFill>
                                          <a:latin typeface="Cambria Math" panose="02040503050406030204" pitchFamily="18" charset="0"/>
                                        </a:rPr>
                                        <m:t>𝑧</m:t>
                                      </m:r>
                                      <m:r>
                                        <a:rPr lang="fr-BE" sz="2400" i="1">
                                          <a:solidFill>
                                            <a:schemeClr val="accent1">
                                              <a:lumMod val="50000"/>
                                            </a:schemeClr>
                                          </a:solidFill>
                                          <a:latin typeface="Cambria Math" panose="02040503050406030204" pitchFamily="18" charset="0"/>
                                        </a:rPr>
                                        <m:t>|</m:t>
                                      </m:r>
                                      <m:r>
                                        <a:rPr lang="fr-BE" sz="2400" i="1">
                                          <a:solidFill>
                                            <a:schemeClr val="accent1">
                                              <a:lumMod val="50000"/>
                                            </a:schemeClr>
                                          </a:solidFill>
                                          <a:latin typeface="Cambria Math" panose="02040503050406030204" pitchFamily="18" charset="0"/>
                                        </a:rPr>
                                        <m:t>𝑦</m:t>
                                      </m:r>
                                    </m:e>
                                  </m:d>
                                </m:e>
                              </m:d>
                              <m:r>
                                <a:rPr lang="fr-BE" sz="2400" i="1">
                                  <a:solidFill>
                                    <a:schemeClr val="accent1">
                                      <a:lumMod val="50000"/>
                                    </a:schemeClr>
                                  </a:solidFill>
                                  <a:latin typeface="Cambria Math" panose="02040503050406030204" pitchFamily="18" charset="0"/>
                                </a:rPr>
                                <m:t>)</m:t>
                              </m:r>
                            </m:e>
                          </m:d>
                        </m:e>
                      </m:func>
                    </m:oMath>
                  </m:oMathPara>
                </a14:m>
                <a:endParaRPr lang="fr-BE" sz="2400" dirty="0"/>
              </a:p>
              <a:p>
                <a:pPr marL="342900" indent="-342900" eaLnBrk="0" fontAlgn="base" hangingPunct="0">
                  <a:spcBef>
                    <a:spcPct val="0"/>
                  </a:spcBef>
                  <a:spcAft>
                    <a:spcPct val="0"/>
                  </a:spcAft>
                  <a:buFont typeface="Wingdings" panose="05000000000000000000" pitchFamily="2" charset="2"/>
                  <a:buChar char="Ø"/>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342900" indent="-342900" eaLnBrk="0" fontAlgn="base" hangingPunct="0">
                  <a:spcBef>
                    <a:spcPct val="0"/>
                  </a:spcBef>
                  <a:spcAft>
                    <a:spcPct val="0"/>
                  </a:spcAft>
                  <a:buFont typeface="Wingdings" panose="05000000000000000000" pitchFamily="2" charset="2"/>
                  <a:buChar char="Ø"/>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mc:Choice>
        <mc:Fallback xmlns="">
          <p:sp>
            <p:nvSpPr>
              <p:cNvPr id="27" name="Rectangle 64">
                <a:extLst>
                  <a:ext uri="{FF2B5EF4-FFF2-40B4-BE49-F238E27FC236}">
                    <a16:creationId xmlns:a16="http://schemas.microsoft.com/office/drawing/2014/main" id="{A28C567E-59BE-4C9F-8D4A-012663E22DDD}"/>
                  </a:ext>
                </a:extLst>
              </p:cNvPr>
              <p:cNvSpPr>
                <a:spLocks noRot="1" noChangeAspect="1" noMove="1" noResize="1" noEditPoints="1" noAdjustHandles="1" noChangeArrowheads="1" noChangeShapeType="1" noTextEdit="1"/>
              </p:cNvSpPr>
              <p:nvPr/>
            </p:nvSpPr>
            <p:spPr bwMode="auto">
              <a:xfrm>
                <a:off x="304800" y="1529188"/>
                <a:ext cx="11582400" cy="3092963"/>
              </a:xfrm>
              <a:prstGeom prst="rect">
                <a:avLst/>
              </a:prstGeom>
              <a:blipFill>
                <a:blip r:embed="rId3"/>
                <a:stretch>
                  <a:fillRect l="-684" t="-1578"/>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fr-BE">
                    <a:noFill/>
                  </a:rPr>
                  <a:t> </a:t>
                </a:r>
              </a:p>
            </p:txBody>
          </p:sp>
        </mc:Fallback>
      </mc:AlternateContent>
    </p:spTree>
    <p:extLst>
      <p:ext uri="{BB962C8B-B14F-4D97-AF65-F5344CB8AC3E}">
        <p14:creationId xmlns:p14="http://schemas.microsoft.com/office/powerpoint/2010/main" val="10187959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L’environnement</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27</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langage Python</a:t>
            </a: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Google Colaboratory</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Google Drive</a:t>
            </a: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 Github</a:t>
            </a:r>
          </a:p>
        </p:txBody>
      </p:sp>
    </p:spTree>
    <p:extLst>
      <p:ext uri="{BB962C8B-B14F-4D97-AF65-F5344CB8AC3E}">
        <p14:creationId xmlns:p14="http://schemas.microsoft.com/office/powerpoint/2010/main" val="8355424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L’environnement</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28</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76366"/>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407625" y="1510803"/>
            <a:ext cx="11644828"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langage Python</a:t>
            </a: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Langage Orienté objet</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Interprété =&gt; plus facile en développement</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Bibliothèque nombreux :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Torch</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Numpy</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csv,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Dataloader</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os,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sys</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etc…</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Assez facile à prendre en main</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Grande communauté</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37211939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L’environnement</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29</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Google Colaboratory</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Tx/>
              <a:buChar char="-"/>
            </a:pPr>
            <a:r>
              <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Gratuite</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342900" lvl="0" indent="-342900" eaLnBrk="0" fontAlgn="base" hangingPunct="0">
              <a:spcBef>
                <a:spcPct val="0"/>
              </a:spcBef>
              <a:spcAft>
                <a:spcPct val="0"/>
              </a:spcAft>
              <a:buFontTx/>
              <a:buChar char="-"/>
            </a:pPr>
            <a:r>
              <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Possibilité de travailler avec le GPU (</a:t>
            </a:r>
            <a:r>
              <a:rPr kumimoji="0" lang="fr-BE" altLang="fr-FR" sz="2400" b="0" i="0" u="none" strike="noStrike" cap="none" normalizeH="0" baseline="0" dirty="0" err="1">
                <a:ln>
                  <a:noFill/>
                </a:ln>
                <a:solidFill>
                  <a:schemeClr val="accent1">
                    <a:lumMod val="50000"/>
                  </a:schemeClr>
                </a:solidFill>
                <a:effectLst/>
                <a:latin typeface="Verdana" panose="020B0604030504040204" pitchFamily="34" charset="0"/>
                <a:cs typeface="Times New Roman" panose="02020603050405020304" pitchFamily="18" charset="0"/>
              </a:rPr>
              <a:t>Cuda</a:t>
            </a:r>
            <a:r>
              <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342900" lvl="0" indent="-342900" eaLnBrk="0" fontAlgn="base" hangingPunct="0">
              <a:spcBef>
                <a:spcPct val="0"/>
              </a:spcBef>
              <a:spcAft>
                <a:spcPct val="0"/>
              </a:spcAft>
              <a:buFontTx/>
              <a:buChar char="-"/>
            </a:pPr>
            <a:r>
              <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rPr>
              <a:t>Mise à disposition d’un GPU K80 vs GPU PC </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342900" indent="-342900" eaLnBrk="0" fontAlgn="base" hangingPunct="0">
              <a:spcBef>
                <a:spcPct val="0"/>
              </a:spcBef>
              <a:spcAft>
                <a:spcPct val="0"/>
              </a:spcAft>
              <a:buFontTx/>
              <a:buChar char="-"/>
            </a:pPr>
            <a:r>
              <a:rPr lang="fr-BE" altLang="fr-FR" sz="2400" dirty="0">
                <a:solidFill>
                  <a:schemeClr val="accent1">
                    <a:lumMod val="50000"/>
                  </a:schemeClr>
                </a:solidFill>
                <a:latin typeface="Verdana" panose="020B0604030504040204" pitchFamily="34" charset="0"/>
                <a:cs typeface="Times New Roman" panose="02020603050405020304" pitchFamily="18" charset="0"/>
              </a:rPr>
              <a:t>Interprète Python et Linux</a:t>
            </a: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3749781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Le </a:t>
            </a:r>
            <a:r>
              <a:rPr lang="fr-BE" altLang="fr-FR" sz="2400" dirty="0">
                <a:solidFill>
                  <a:srgbClr val="203864"/>
                </a:solidFill>
                <a:latin typeface="Verdana" panose="020B0604030504040204" pitchFamily="34" charset="0"/>
                <a:cs typeface="Times New Roman" panose="02020603050405020304" pitchFamily="18" charset="0"/>
              </a:rPr>
              <a:t>projet</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Les neurones et perceptron</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Fonctions d’activation</a:t>
            </a:r>
          </a:p>
          <a:p>
            <a:pPr marL="28575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cs typeface="Times New Roman" panose="02020603050405020304" pitchFamily="18" charset="0"/>
              </a:rPr>
              <a:t> Types d’apprentissage</a:t>
            </a:r>
          </a:p>
        </p:txBody>
      </p:sp>
      <p:sp>
        <p:nvSpPr>
          <p:cNvPr id="3" name="ZoneTexte 2">
            <a:extLst>
              <a:ext uri="{FF2B5EF4-FFF2-40B4-BE49-F238E27FC236}">
                <a16:creationId xmlns:a16="http://schemas.microsoft.com/office/drawing/2014/main" id="{0695E4EE-5B64-4669-8584-6D6A778EDE13}"/>
              </a:ext>
            </a:extLst>
          </p:cNvPr>
          <p:cNvSpPr txBox="1"/>
          <p:nvPr/>
        </p:nvSpPr>
        <p:spPr>
          <a:xfrm>
            <a:off x="4956134" y="5462765"/>
            <a:ext cx="7234673" cy="246221"/>
          </a:xfrm>
          <a:prstGeom prst="rect">
            <a:avLst/>
          </a:prstGeom>
          <a:noFill/>
        </p:spPr>
        <p:txBody>
          <a:bodyPr wrap="none" rtlCol="0">
            <a:spAutoFit/>
          </a:bodyPr>
          <a:lstStyle/>
          <a:p>
            <a:r>
              <a:rPr lang="fr-BE" sz="1000" dirty="0"/>
              <a:t>Image source : https://www.supinfo.com/articles/single/7923-deep-learning-fonctions-activationhttps://fr.wikipedia.org/wiki/Neurone</a:t>
            </a:r>
          </a:p>
        </p:txBody>
      </p:sp>
    </p:spTree>
    <p:extLst>
      <p:ext uri="{BB962C8B-B14F-4D97-AF65-F5344CB8AC3E}">
        <p14:creationId xmlns:p14="http://schemas.microsoft.com/office/powerpoint/2010/main" val="7483821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L’environnement</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30</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Google Drive</a:t>
            </a: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342900" lvl="0" indent="-342900" eaLnBrk="0" fontAlgn="base" hangingPunct="0">
              <a:spcBef>
                <a:spcPct val="0"/>
              </a:spcBef>
              <a:spcAft>
                <a:spcPct val="0"/>
              </a:spcAft>
              <a:buFontTx/>
              <a:buChar char="-"/>
            </a:pP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Gros volume de données (111Mb pour certains modèles)</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Faciliter de montage du drive sous Google </a:t>
            </a:r>
            <a:r>
              <a:rPr lang="fr-BE" altLang="fr-FR" sz="2400" dirty="0" err="1">
                <a:solidFill>
                  <a:schemeClr val="accent1">
                    <a:lumMod val="50000"/>
                  </a:schemeClr>
                </a:solidFill>
                <a:latin typeface="Arial" panose="020B0604020202020204" pitchFamily="34" charset="0"/>
              </a:rPr>
              <a:t>Colab</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Arial" panose="020B0604020202020204" pitchFamily="34" charset="0"/>
              </a:rPr>
              <a:t> Github</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Plateforme d’hébergement</a:t>
            </a:r>
          </a:p>
          <a:p>
            <a:pPr marL="342900" lvl="0" indent="-342900" eaLnBrk="0" fontAlgn="base" hangingPunct="0">
              <a:spcBef>
                <a:spcPct val="0"/>
              </a:spcBef>
              <a:spcAft>
                <a:spcPct val="0"/>
              </a:spcAft>
              <a:buFontTx/>
              <a:buChar char="-"/>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Principe de versioning</a:t>
            </a: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18819550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algorithmes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31</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code de base contient :</a:t>
            </a: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Architecture</a:t>
            </a:r>
            <a:r>
              <a:rPr kumimoji="0" lang="fr-BE" altLang="fr-FR" sz="2400" b="0" i="0" u="none" strike="noStrike" cap="none" normalizeH="0" baseline="0" dirty="0">
                <a:ln>
                  <a:noFill/>
                </a:ln>
                <a:solidFill>
                  <a:schemeClr val="accent1">
                    <a:lumMod val="50000"/>
                  </a:schemeClr>
                </a:solidFill>
                <a:effectLst/>
                <a:latin typeface="Arial" panose="020B0604020202020204" pitchFamily="34" charset="0"/>
              </a:rPr>
              <a:t> du générateur et</a:t>
            </a:r>
            <a:r>
              <a:rPr lang="fr-BE" altLang="fr-FR" sz="2400" dirty="0">
                <a:solidFill>
                  <a:schemeClr val="accent1">
                    <a:lumMod val="50000"/>
                  </a:schemeClr>
                </a:solidFill>
                <a:latin typeface="Arial" panose="020B0604020202020204" pitchFamily="34" charset="0"/>
              </a:rPr>
              <a:t> du discriminateur</a:t>
            </a: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Optimisateur (Adam)</a:t>
            </a: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Génération des échantillons d’images sur base d’apprentissage</a:t>
            </a:r>
          </a:p>
          <a:p>
            <a:pPr marL="342900" lvl="0" indent="-342900" eaLnBrk="0" fontAlgn="base" hangingPunct="0">
              <a:spcBef>
                <a:spcPct val="0"/>
              </a:spcBef>
              <a:spcAft>
                <a:spcPct val="0"/>
              </a:spcAft>
              <a:buFontTx/>
              <a:buChar char="-"/>
            </a:pPr>
            <a:r>
              <a:rPr lang="fr-BE" altLang="fr-FR" sz="2400" dirty="0">
                <a:solidFill>
                  <a:schemeClr val="accent1">
                    <a:lumMod val="50000"/>
                  </a:schemeClr>
                </a:solidFill>
                <a:latin typeface="Arial" panose="020B0604020202020204" pitchFamily="34" charset="0"/>
              </a:rPr>
              <a:t>Exécution en ligne de commande</a:t>
            </a: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6788989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algorithmes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32</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Mon apport :</a:t>
            </a: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lvl="0" eaLnBrk="0" fontAlgn="base" hangingPunct="0">
              <a:spcBef>
                <a:spcPct val="0"/>
              </a:spcBef>
              <a:spcAft>
                <a:spcPct val="0"/>
              </a:spcAft>
            </a:pPr>
            <a:r>
              <a:rPr lang="fr-BE" altLang="fr-FR" sz="2400" u="sng" dirty="0">
                <a:solidFill>
                  <a:schemeClr val="accent1">
                    <a:lumMod val="50000"/>
                  </a:schemeClr>
                </a:solidFill>
                <a:latin typeface="Arial" panose="020B0604020202020204" pitchFamily="34" charset="0"/>
              </a:rPr>
              <a:t>1) Outil de développement</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Arial" panose="020B0604020202020204" pitchFamily="34" charset="0"/>
              </a:rPr>
              <a:t>Ajout des menus des configurations</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Arial" panose="020B0604020202020204" pitchFamily="34" charset="0"/>
              </a:rPr>
              <a:t>Arborescence de sauvegarde</a:t>
            </a:r>
          </a:p>
          <a:p>
            <a:pPr marL="342900" lvl="0" indent="-342900" eaLnBrk="0" fontAlgn="base" hangingPunct="0">
              <a:spcBef>
                <a:spcPct val="0"/>
              </a:spcBef>
              <a:spcAft>
                <a:spcPct val="0"/>
              </a:spcAft>
              <a:buFont typeface="Symbol" panose="05050102010706020507" pitchFamily="18" charset="2"/>
              <a:buChar char="Þ"/>
            </a:pPr>
            <a:endParaRPr lang="fr-BE" altLang="fr-FR" sz="2400" dirty="0">
              <a:solidFill>
                <a:schemeClr val="accent1">
                  <a:lumMod val="50000"/>
                </a:schemeClr>
              </a:solidFill>
              <a:latin typeface="Arial" panose="020B0604020202020204" pitchFamily="34" charset="0"/>
            </a:endParaRPr>
          </a:p>
          <a:p>
            <a:pPr lvl="0" eaLnBrk="0" fontAlgn="base" hangingPunct="0">
              <a:spcBef>
                <a:spcPct val="0"/>
              </a:spcBef>
              <a:spcAft>
                <a:spcPct val="0"/>
              </a:spcAft>
            </a:pPr>
            <a:r>
              <a:rPr lang="fr-BE" altLang="fr-FR" sz="2400" u="sng" dirty="0">
                <a:solidFill>
                  <a:schemeClr val="accent1">
                    <a:lumMod val="50000"/>
                  </a:schemeClr>
                </a:solidFill>
                <a:latin typeface="Arial" panose="020B0604020202020204" pitchFamily="34" charset="0"/>
              </a:rPr>
              <a:t>2) Exploitation de l’apprentissage</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Arial" panose="020B0604020202020204" pitchFamily="34" charset="0"/>
              </a:rPr>
              <a:t>Récupération et sauvegarder des poids et biais du modèles (optimaux et progressif)</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Arial" panose="020B0604020202020204" pitchFamily="34" charset="0"/>
              </a:rPr>
              <a:t>Exportation du fichier de paramétrage</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29418689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algorithmes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33</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lvl="0" eaLnBrk="0" fontAlgn="base" hangingPunct="0">
              <a:spcBef>
                <a:spcPct val="0"/>
              </a:spcBef>
              <a:spcAft>
                <a:spcPct val="0"/>
              </a:spcAft>
            </a:pPr>
            <a:r>
              <a:rPr lang="fr-BE" altLang="fr-FR" sz="2400" u="sng" dirty="0">
                <a:solidFill>
                  <a:schemeClr val="accent1">
                    <a:lumMod val="50000"/>
                  </a:schemeClr>
                </a:solidFill>
                <a:latin typeface="Arial" panose="020B0604020202020204" pitchFamily="34" charset="0"/>
              </a:rPr>
              <a:t>3) Un environnement de test</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Arial" panose="020B0604020202020204" pitchFamily="34" charset="0"/>
              </a:rPr>
              <a:t>Permet de générer les images instantanément</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Arial" panose="020B0604020202020204" pitchFamily="34" charset="0"/>
              </a:rPr>
              <a:t>Permet de tester les modèles</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Arial" panose="020B0604020202020204" pitchFamily="34" charset="0"/>
              </a:rPr>
              <a:t>Exécution sur CPU</a:t>
            </a:r>
          </a:p>
          <a:p>
            <a:pPr marL="342900" lvl="0" indent="-342900" eaLnBrk="0" fontAlgn="base" hangingPunct="0">
              <a:spcBef>
                <a:spcPct val="0"/>
              </a:spcBef>
              <a:spcAft>
                <a:spcPct val="0"/>
              </a:spcAft>
              <a:buFont typeface="Symbol" panose="05050102010706020507" pitchFamily="18" charset="2"/>
              <a:buChar char="Þ"/>
            </a:pPr>
            <a:endParaRPr lang="fr-BE" altLang="fr-FR" sz="2400" dirty="0">
              <a:solidFill>
                <a:schemeClr val="accent1">
                  <a:lumMod val="50000"/>
                </a:schemeClr>
              </a:solidFill>
              <a:latin typeface="Arial" panose="020B0604020202020204" pitchFamily="34" charset="0"/>
            </a:endParaRPr>
          </a:p>
          <a:p>
            <a:pPr lvl="0" eaLnBrk="0" fontAlgn="base" hangingPunct="0">
              <a:spcBef>
                <a:spcPct val="0"/>
              </a:spcBef>
              <a:spcAft>
                <a:spcPct val="0"/>
              </a:spcAft>
            </a:pPr>
            <a:r>
              <a:rPr lang="fr-BE" altLang="fr-FR" sz="2400" u="sng" dirty="0">
                <a:solidFill>
                  <a:schemeClr val="accent1">
                    <a:lumMod val="50000"/>
                  </a:schemeClr>
                </a:solidFill>
                <a:latin typeface="Arial" panose="020B0604020202020204" pitchFamily="34" charset="0"/>
              </a:rPr>
              <a:t>4) Visualisation des </a:t>
            </a:r>
            <a:r>
              <a:rPr lang="fr-BE" altLang="fr-FR" sz="2400" u="sng" dirty="0" err="1">
                <a:solidFill>
                  <a:schemeClr val="accent1">
                    <a:lumMod val="50000"/>
                  </a:schemeClr>
                </a:solidFill>
                <a:latin typeface="Arial" panose="020B0604020202020204" pitchFamily="34" charset="0"/>
              </a:rPr>
              <a:t>Loss</a:t>
            </a:r>
            <a:endParaRPr lang="fr-BE" altLang="fr-FR" sz="2400" u="sng"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Arial" panose="020B0604020202020204" pitchFamily="34" charset="0"/>
              </a:rPr>
              <a:t>Sauvegarde à chaque </a:t>
            </a:r>
            <a:r>
              <a:rPr lang="fr-BE" altLang="fr-FR" sz="2400" dirty="0" err="1">
                <a:solidFill>
                  <a:schemeClr val="accent1">
                    <a:lumMod val="50000"/>
                  </a:schemeClr>
                </a:solidFill>
                <a:latin typeface="Arial" panose="020B0604020202020204" pitchFamily="34" charset="0"/>
              </a:rPr>
              <a:t>epoch</a:t>
            </a:r>
            <a:r>
              <a:rPr lang="fr-BE" altLang="fr-FR" sz="2400" dirty="0">
                <a:solidFill>
                  <a:schemeClr val="accent1">
                    <a:lumMod val="50000"/>
                  </a:schemeClr>
                </a:solidFill>
                <a:latin typeface="Arial" panose="020B0604020202020204" pitchFamily="34" charset="0"/>
              </a:rPr>
              <a:t> sous fichier </a:t>
            </a:r>
            <a:r>
              <a:rPr lang="fr-BE" altLang="fr-FR" sz="2400" dirty="0" err="1">
                <a:solidFill>
                  <a:schemeClr val="accent1">
                    <a:lumMod val="50000"/>
                  </a:schemeClr>
                </a:solidFill>
                <a:latin typeface="Arial" panose="020B0604020202020204" pitchFamily="34" charset="0"/>
              </a:rPr>
              <a:t>fichier</a:t>
            </a:r>
            <a:r>
              <a:rPr lang="fr-BE" altLang="fr-FR" sz="2400" dirty="0">
                <a:solidFill>
                  <a:schemeClr val="accent1">
                    <a:lumMod val="50000"/>
                  </a:schemeClr>
                </a:solidFill>
                <a:latin typeface="Arial" panose="020B0604020202020204" pitchFamily="34" charset="0"/>
              </a:rPr>
              <a:t> csv (facilité d’exploitation)</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Arial" panose="020B0604020202020204" pitchFamily="34" charset="0"/>
              </a:rPr>
              <a:t>Affichage des graphiques (</a:t>
            </a:r>
            <a:r>
              <a:rPr lang="fr-BE" altLang="fr-FR" sz="2400" dirty="0" err="1">
                <a:solidFill>
                  <a:schemeClr val="accent1">
                    <a:lumMod val="50000"/>
                  </a:schemeClr>
                </a:solidFill>
                <a:latin typeface="Arial" panose="020B0604020202020204" pitchFamily="34" charset="0"/>
              </a:rPr>
              <a:t>Loss</a:t>
            </a:r>
            <a:r>
              <a:rPr lang="fr-BE" altLang="fr-FR" sz="2400" dirty="0">
                <a:solidFill>
                  <a:schemeClr val="accent1">
                    <a:lumMod val="50000"/>
                  </a:schemeClr>
                </a:solidFill>
                <a:latin typeface="Arial" panose="020B0604020202020204" pitchFamily="34" charset="0"/>
              </a:rPr>
              <a:t> générateur et discriminateur)</a:t>
            </a: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4241971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34</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49907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Dataset 1 – MNIST</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2" name="videogen_0_9">
            <a:hlinkClick r:id="" action="ppaction://media"/>
            <a:extLst>
              <a:ext uri="{FF2B5EF4-FFF2-40B4-BE49-F238E27FC236}">
                <a16:creationId xmlns:a16="http://schemas.microsoft.com/office/drawing/2014/main" id="{60E6F0E6-49D6-4CDB-B203-8DAC5ECE1F9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53509" y="2089647"/>
            <a:ext cx="3257550" cy="3257550"/>
          </a:xfrm>
          <a:prstGeom prst="rect">
            <a:avLst/>
          </a:prstGeom>
        </p:spPr>
      </p:pic>
      <p:pic>
        <p:nvPicPr>
          <p:cNvPr id="5" name="Image 4">
            <a:extLst>
              <a:ext uri="{FF2B5EF4-FFF2-40B4-BE49-F238E27FC236}">
                <a16:creationId xmlns:a16="http://schemas.microsoft.com/office/drawing/2014/main" id="{249E5574-C74A-41EA-8A5E-A9BAFE7E39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00800" y="1941363"/>
            <a:ext cx="4494742" cy="590550"/>
          </a:xfrm>
          <a:prstGeom prst="rect">
            <a:avLst/>
          </a:prstGeom>
        </p:spPr>
      </p:pic>
      <p:sp>
        <p:nvSpPr>
          <p:cNvPr id="6" name="ZoneTexte 5">
            <a:extLst>
              <a:ext uri="{FF2B5EF4-FFF2-40B4-BE49-F238E27FC236}">
                <a16:creationId xmlns:a16="http://schemas.microsoft.com/office/drawing/2014/main" id="{D3FCC731-50B7-41FF-803D-357232D3E903}"/>
              </a:ext>
            </a:extLst>
          </p:cNvPr>
          <p:cNvSpPr txBox="1"/>
          <p:nvPr/>
        </p:nvSpPr>
        <p:spPr>
          <a:xfrm>
            <a:off x="6314684" y="1146713"/>
            <a:ext cx="5000626" cy="461665"/>
          </a:xfrm>
          <a:prstGeom prst="rect">
            <a:avLst/>
          </a:prstGeom>
          <a:noFill/>
        </p:spPr>
        <p:txBody>
          <a:bodyPr wrap="square" rtlCol="0">
            <a:spAutoFit/>
          </a:bodyPr>
          <a:lstStyle/>
          <a:p>
            <a:r>
              <a:rPr lang="fr-BE" sz="2400" dirty="0">
                <a:solidFill>
                  <a:schemeClr val="accent1">
                    <a:lumMod val="50000"/>
                  </a:schemeClr>
                </a:solidFill>
                <a:latin typeface="Verdana" panose="020B0604030504040204" pitchFamily="34" charset="0"/>
                <a:cs typeface="Times New Roman" panose="02020603050405020304" pitchFamily="18" charset="0"/>
              </a:rPr>
              <a:t>Ecris-moi la date du jour !</a:t>
            </a:r>
          </a:p>
        </p:txBody>
      </p:sp>
      <p:sp>
        <p:nvSpPr>
          <p:cNvPr id="22" name="ZoneTexte 21">
            <a:extLst>
              <a:ext uri="{FF2B5EF4-FFF2-40B4-BE49-F238E27FC236}">
                <a16:creationId xmlns:a16="http://schemas.microsoft.com/office/drawing/2014/main" id="{FBB8F591-DD05-4565-A7E9-70B374975873}"/>
              </a:ext>
            </a:extLst>
          </p:cNvPr>
          <p:cNvSpPr txBox="1"/>
          <p:nvPr/>
        </p:nvSpPr>
        <p:spPr>
          <a:xfrm>
            <a:off x="6314684" y="2908877"/>
            <a:ext cx="5000626" cy="830997"/>
          </a:xfrm>
          <a:prstGeom prst="rect">
            <a:avLst/>
          </a:prstGeom>
          <a:noFill/>
        </p:spPr>
        <p:txBody>
          <a:bodyPr wrap="square" rtlCol="0">
            <a:spAutoFit/>
          </a:bodyPr>
          <a:lstStyle/>
          <a:p>
            <a:r>
              <a:rPr lang="fr-BE" sz="2400" dirty="0">
                <a:solidFill>
                  <a:schemeClr val="accent1">
                    <a:lumMod val="50000"/>
                  </a:schemeClr>
                </a:solidFill>
                <a:latin typeface="Verdana" panose="020B0604030504040204" pitchFamily="34" charset="0"/>
                <a:cs typeface="Times New Roman" panose="02020603050405020304" pitchFamily="18" charset="0"/>
              </a:rPr>
              <a:t>Donne-moi les numéros gagnants du </a:t>
            </a:r>
            <a:r>
              <a:rPr lang="fr-BE" sz="2400" dirty="0" err="1">
                <a:solidFill>
                  <a:schemeClr val="accent1">
                    <a:lumMod val="50000"/>
                  </a:schemeClr>
                </a:solidFill>
                <a:latin typeface="Verdana" panose="020B0604030504040204" pitchFamily="34" charset="0"/>
                <a:cs typeface="Times New Roman" panose="02020603050405020304" pitchFamily="18" charset="0"/>
              </a:rPr>
              <a:t>lotto</a:t>
            </a:r>
            <a:r>
              <a:rPr lang="fr-BE" sz="2400" dirty="0">
                <a:solidFill>
                  <a:schemeClr val="accent1">
                    <a:lumMod val="50000"/>
                  </a:schemeClr>
                </a:solidFill>
                <a:latin typeface="Verdana" panose="020B0604030504040204" pitchFamily="34" charset="0"/>
                <a:cs typeface="Times New Roman" panose="02020603050405020304" pitchFamily="18" charset="0"/>
              </a:rPr>
              <a:t> !</a:t>
            </a:r>
          </a:p>
        </p:txBody>
      </p:sp>
      <p:pic>
        <p:nvPicPr>
          <p:cNvPr id="8" name="Image 7">
            <a:extLst>
              <a:ext uri="{FF2B5EF4-FFF2-40B4-BE49-F238E27FC236}">
                <a16:creationId xmlns:a16="http://schemas.microsoft.com/office/drawing/2014/main" id="{6FBE7D3C-7FA3-4FDB-8DAB-5CBE846D9B6F}"/>
              </a:ext>
            </a:extLst>
          </p:cNvPr>
          <p:cNvPicPr>
            <a:picLocks noChangeAspect="1"/>
          </p:cNvPicPr>
          <p:nvPr/>
        </p:nvPicPr>
        <p:blipFill>
          <a:blip r:embed="rId6"/>
          <a:stretch>
            <a:fillRect/>
          </a:stretch>
        </p:blipFill>
        <p:spPr>
          <a:xfrm>
            <a:off x="7090466" y="3931123"/>
            <a:ext cx="705627" cy="443863"/>
          </a:xfrm>
          <a:prstGeom prst="rect">
            <a:avLst/>
          </a:prstGeom>
        </p:spPr>
      </p:pic>
      <p:pic>
        <p:nvPicPr>
          <p:cNvPr id="9" name="Image 8">
            <a:extLst>
              <a:ext uri="{FF2B5EF4-FFF2-40B4-BE49-F238E27FC236}">
                <a16:creationId xmlns:a16="http://schemas.microsoft.com/office/drawing/2014/main" id="{DFC3A264-A231-4E04-899E-1FC7F622C5BD}"/>
              </a:ext>
            </a:extLst>
          </p:cNvPr>
          <p:cNvPicPr>
            <a:picLocks noChangeAspect="1"/>
          </p:cNvPicPr>
          <p:nvPr/>
        </p:nvPicPr>
        <p:blipFill>
          <a:blip r:embed="rId7"/>
          <a:stretch>
            <a:fillRect/>
          </a:stretch>
        </p:blipFill>
        <p:spPr>
          <a:xfrm>
            <a:off x="7986733" y="3922949"/>
            <a:ext cx="452417" cy="452417"/>
          </a:xfrm>
          <a:prstGeom prst="rect">
            <a:avLst/>
          </a:prstGeom>
        </p:spPr>
      </p:pic>
      <p:pic>
        <p:nvPicPr>
          <p:cNvPr id="11" name="Image 10">
            <a:extLst>
              <a:ext uri="{FF2B5EF4-FFF2-40B4-BE49-F238E27FC236}">
                <a16:creationId xmlns:a16="http://schemas.microsoft.com/office/drawing/2014/main" id="{6355AE5C-8A13-46BD-956B-2596960CD9C3}"/>
              </a:ext>
            </a:extLst>
          </p:cNvPr>
          <p:cNvPicPr>
            <a:picLocks noChangeAspect="1"/>
          </p:cNvPicPr>
          <p:nvPr/>
        </p:nvPicPr>
        <p:blipFill>
          <a:blip r:embed="rId8"/>
          <a:stretch>
            <a:fillRect/>
          </a:stretch>
        </p:blipFill>
        <p:spPr>
          <a:xfrm>
            <a:off x="6480861" y="3950171"/>
            <a:ext cx="436953" cy="424815"/>
          </a:xfrm>
          <a:prstGeom prst="rect">
            <a:avLst/>
          </a:prstGeom>
        </p:spPr>
      </p:pic>
      <p:pic>
        <p:nvPicPr>
          <p:cNvPr id="16" name="Image 15">
            <a:extLst>
              <a:ext uri="{FF2B5EF4-FFF2-40B4-BE49-F238E27FC236}">
                <a16:creationId xmlns:a16="http://schemas.microsoft.com/office/drawing/2014/main" id="{DBBFC627-80A5-405D-9E66-04AACE9B57D9}"/>
              </a:ext>
            </a:extLst>
          </p:cNvPr>
          <p:cNvPicPr>
            <a:picLocks noChangeAspect="1"/>
          </p:cNvPicPr>
          <p:nvPr/>
        </p:nvPicPr>
        <p:blipFill>
          <a:blip r:embed="rId9"/>
          <a:stretch>
            <a:fillRect/>
          </a:stretch>
        </p:blipFill>
        <p:spPr>
          <a:xfrm>
            <a:off x="8648171" y="3950170"/>
            <a:ext cx="452417" cy="402149"/>
          </a:xfrm>
          <a:prstGeom prst="rect">
            <a:avLst/>
          </a:prstGeom>
        </p:spPr>
      </p:pic>
      <p:pic>
        <p:nvPicPr>
          <p:cNvPr id="17" name="Image 16">
            <a:extLst>
              <a:ext uri="{FF2B5EF4-FFF2-40B4-BE49-F238E27FC236}">
                <a16:creationId xmlns:a16="http://schemas.microsoft.com/office/drawing/2014/main" id="{4EE6AE25-E2D4-46E6-8738-D1861DBEDDC4}"/>
              </a:ext>
            </a:extLst>
          </p:cNvPr>
          <p:cNvPicPr>
            <a:picLocks noChangeAspect="1"/>
          </p:cNvPicPr>
          <p:nvPr/>
        </p:nvPicPr>
        <p:blipFill>
          <a:blip r:embed="rId10"/>
          <a:stretch>
            <a:fillRect/>
          </a:stretch>
        </p:blipFill>
        <p:spPr>
          <a:xfrm>
            <a:off x="9309609" y="3922056"/>
            <a:ext cx="755868" cy="430263"/>
          </a:xfrm>
          <a:prstGeom prst="rect">
            <a:avLst/>
          </a:prstGeom>
        </p:spPr>
      </p:pic>
      <p:pic>
        <p:nvPicPr>
          <p:cNvPr id="18" name="Image 17">
            <a:extLst>
              <a:ext uri="{FF2B5EF4-FFF2-40B4-BE49-F238E27FC236}">
                <a16:creationId xmlns:a16="http://schemas.microsoft.com/office/drawing/2014/main" id="{F8535FC4-EBE9-4DDA-9D8D-111D2ED1EEF9}"/>
              </a:ext>
            </a:extLst>
          </p:cNvPr>
          <p:cNvPicPr>
            <a:picLocks noChangeAspect="1"/>
          </p:cNvPicPr>
          <p:nvPr/>
        </p:nvPicPr>
        <p:blipFill>
          <a:blip r:embed="rId11"/>
          <a:stretch>
            <a:fillRect/>
          </a:stretch>
        </p:blipFill>
        <p:spPr>
          <a:xfrm>
            <a:off x="10247918" y="3931123"/>
            <a:ext cx="912593" cy="421196"/>
          </a:xfrm>
          <a:prstGeom prst="rect">
            <a:avLst/>
          </a:prstGeom>
        </p:spPr>
      </p:pic>
    </p:spTree>
    <p:extLst>
      <p:ext uri="{BB962C8B-B14F-4D97-AF65-F5344CB8AC3E}">
        <p14:creationId xmlns:p14="http://schemas.microsoft.com/office/powerpoint/2010/main" val="2891657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7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35</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Dataset 2 – </a:t>
            </a:r>
            <a:r>
              <a:rPr lang="fr-BE" altLang="fr-FR" sz="2400" dirty="0" err="1">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Cifar</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10</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12" name="Image 11">
            <a:extLst>
              <a:ext uri="{FF2B5EF4-FFF2-40B4-BE49-F238E27FC236}">
                <a16:creationId xmlns:a16="http://schemas.microsoft.com/office/drawing/2014/main" id="{7971D536-5D57-4A05-8B1B-90707A9C4037}"/>
              </a:ext>
            </a:extLst>
          </p:cNvPr>
          <p:cNvPicPr/>
          <p:nvPr/>
        </p:nvPicPr>
        <p:blipFill>
          <a:blip r:embed="rId2"/>
          <a:stretch>
            <a:fillRect/>
          </a:stretch>
        </p:blipFill>
        <p:spPr>
          <a:xfrm>
            <a:off x="569684" y="1989825"/>
            <a:ext cx="4114800" cy="4189028"/>
          </a:xfrm>
          <a:prstGeom prst="rect">
            <a:avLst/>
          </a:prstGeom>
        </p:spPr>
      </p:pic>
      <p:pic>
        <p:nvPicPr>
          <p:cNvPr id="13" name="Image 12">
            <a:extLst>
              <a:ext uri="{FF2B5EF4-FFF2-40B4-BE49-F238E27FC236}">
                <a16:creationId xmlns:a16="http://schemas.microsoft.com/office/drawing/2014/main" id="{D6154672-93FD-450C-ADAC-7103A821A6E5}"/>
              </a:ext>
            </a:extLst>
          </p:cNvPr>
          <p:cNvPicPr/>
          <p:nvPr/>
        </p:nvPicPr>
        <p:blipFill>
          <a:blip r:embed="rId3">
            <a:extLst>
              <a:ext uri="{28A0092B-C50C-407E-A947-70E740481C1C}">
                <a14:useLocalDpi xmlns:a14="http://schemas.microsoft.com/office/drawing/2010/main" val="0"/>
              </a:ext>
            </a:extLst>
          </a:blip>
          <a:stretch>
            <a:fillRect/>
          </a:stretch>
        </p:blipFill>
        <p:spPr>
          <a:xfrm>
            <a:off x="5991225" y="1190625"/>
            <a:ext cx="4848410" cy="4695270"/>
          </a:xfrm>
          <a:prstGeom prst="rect">
            <a:avLst/>
          </a:prstGeom>
        </p:spPr>
      </p:pic>
    </p:spTree>
    <p:extLst>
      <p:ext uri="{BB962C8B-B14F-4D97-AF65-F5344CB8AC3E}">
        <p14:creationId xmlns:p14="http://schemas.microsoft.com/office/powerpoint/2010/main" val="35447844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36</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Dataset 4 – Fashion MNIST</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3" name="Image 2">
            <a:extLst>
              <a:ext uri="{FF2B5EF4-FFF2-40B4-BE49-F238E27FC236}">
                <a16:creationId xmlns:a16="http://schemas.microsoft.com/office/drawing/2014/main" id="{E34CA9C5-C623-4B43-806B-5D1DD43AF6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123" y="2777312"/>
            <a:ext cx="5329721" cy="513708"/>
          </a:xfrm>
          <a:prstGeom prst="rect">
            <a:avLst/>
          </a:prstGeom>
        </p:spPr>
      </p:pic>
      <p:sp>
        <p:nvSpPr>
          <p:cNvPr id="13" name="ZoneTexte 12">
            <a:extLst>
              <a:ext uri="{FF2B5EF4-FFF2-40B4-BE49-F238E27FC236}">
                <a16:creationId xmlns:a16="http://schemas.microsoft.com/office/drawing/2014/main" id="{DEBD3F88-8D1D-49B8-80C6-E97C337E7BD3}"/>
              </a:ext>
            </a:extLst>
          </p:cNvPr>
          <p:cNvSpPr txBox="1"/>
          <p:nvPr/>
        </p:nvSpPr>
        <p:spPr>
          <a:xfrm>
            <a:off x="665377" y="2313414"/>
            <a:ext cx="5791198" cy="461665"/>
          </a:xfrm>
          <a:prstGeom prst="rect">
            <a:avLst/>
          </a:prstGeom>
          <a:noFill/>
        </p:spPr>
        <p:txBody>
          <a:bodyPr wrap="square" rtlCol="0">
            <a:spAutoFit/>
          </a:bodyPr>
          <a:lstStyle/>
          <a:p>
            <a:r>
              <a:rPr lang="fr-BE" sz="2400" dirty="0">
                <a:solidFill>
                  <a:schemeClr val="accent1">
                    <a:lumMod val="50000"/>
                  </a:schemeClr>
                </a:solidFill>
                <a:latin typeface="Verdana" panose="020B0604030504040204" pitchFamily="34" charset="0"/>
                <a:cs typeface="Times New Roman" panose="02020603050405020304" pitchFamily="18" charset="0"/>
              </a:rPr>
              <a:t>Crée-moi une collection de sacs !</a:t>
            </a:r>
          </a:p>
        </p:txBody>
      </p:sp>
      <p:pic>
        <p:nvPicPr>
          <p:cNvPr id="5" name="Image 4">
            <a:extLst>
              <a:ext uri="{FF2B5EF4-FFF2-40B4-BE49-F238E27FC236}">
                <a16:creationId xmlns:a16="http://schemas.microsoft.com/office/drawing/2014/main" id="{AE6B8086-43CC-46B4-94CA-A530AC52B1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94292" y="4683137"/>
            <a:ext cx="5358358" cy="630395"/>
          </a:xfrm>
          <a:prstGeom prst="rect">
            <a:avLst/>
          </a:prstGeom>
        </p:spPr>
      </p:pic>
      <p:sp>
        <p:nvSpPr>
          <p:cNvPr id="14" name="ZoneTexte 13">
            <a:extLst>
              <a:ext uri="{FF2B5EF4-FFF2-40B4-BE49-F238E27FC236}">
                <a16:creationId xmlns:a16="http://schemas.microsoft.com/office/drawing/2014/main" id="{48146793-E012-4A61-B685-02B0087ED3C3}"/>
              </a:ext>
            </a:extLst>
          </p:cNvPr>
          <p:cNvSpPr txBox="1"/>
          <p:nvPr/>
        </p:nvSpPr>
        <p:spPr>
          <a:xfrm>
            <a:off x="5817844" y="3746230"/>
            <a:ext cx="5791198" cy="830997"/>
          </a:xfrm>
          <a:prstGeom prst="rect">
            <a:avLst/>
          </a:prstGeom>
          <a:noFill/>
        </p:spPr>
        <p:txBody>
          <a:bodyPr wrap="square" rtlCol="0">
            <a:spAutoFit/>
          </a:bodyPr>
          <a:lstStyle/>
          <a:p>
            <a:r>
              <a:rPr lang="fr-BE" sz="2400" dirty="0">
                <a:solidFill>
                  <a:schemeClr val="accent1">
                    <a:lumMod val="50000"/>
                  </a:schemeClr>
                </a:solidFill>
                <a:latin typeface="Verdana" panose="020B0604030504040204" pitchFamily="34" charset="0"/>
                <a:cs typeface="Times New Roman" panose="02020603050405020304" pitchFamily="18" charset="0"/>
              </a:rPr>
              <a:t>Donne-moi la gamme de vêtement que tu peux créer !</a:t>
            </a:r>
          </a:p>
        </p:txBody>
      </p:sp>
    </p:spTree>
    <p:extLst>
      <p:ext uri="{BB962C8B-B14F-4D97-AF65-F5344CB8AC3E}">
        <p14:creationId xmlns:p14="http://schemas.microsoft.com/office/powerpoint/2010/main" val="26913817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37</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3" name="Image 2">
            <a:extLst>
              <a:ext uri="{FF2B5EF4-FFF2-40B4-BE49-F238E27FC236}">
                <a16:creationId xmlns:a16="http://schemas.microsoft.com/office/drawing/2014/main" id="{E471F167-6FCB-448C-9B8C-1CDF43AAE4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7774" y="4815015"/>
            <a:ext cx="9696450" cy="490960"/>
          </a:xfrm>
          <a:prstGeom prst="rect">
            <a:avLst/>
          </a:prstGeom>
        </p:spPr>
      </p:pic>
      <p:pic>
        <p:nvPicPr>
          <p:cNvPr id="5" name="Image 4">
            <a:extLst>
              <a:ext uri="{FF2B5EF4-FFF2-40B4-BE49-F238E27FC236}">
                <a16:creationId xmlns:a16="http://schemas.microsoft.com/office/drawing/2014/main" id="{16BB7AA7-5154-494E-9B6C-97821E9296D7}"/>
              </a:ext>
            </a:extLst>
          </p:cNvPr>
          <p:cNvPicPr>
            <a:picLocks noChangeAspect="1"/>
          </p:cNvPicPr>
          <p:nvPr/>
        </p:nvPicPr>
        <p:blipFill>
          <a:blip r:embed="rId3"/>
          <a:stretch>
            <a:fillRect/>
          </a:stretch>
        </p:blipFill>
        <p:spPr>
          <a:xfrm>
            <a:off x="918527" y="1552025"/>
            <a:ext cx="10492033" cy="1841274"/>
          </a:xfrm>
          <a:prstGeom prst="rect">
            <a:avLst/>
          </a:prstGeom>
        </p:spPr>
      </p:pic>
      <p:sp>
        <p:nvSpPr>
          <p:cNvPr id="12" name="ZoneTexte 11">
            <a:extLst>
              <a:ext uri="{FF2B5EF4-FFF2-40B4-BE49-F238E27FC236}">
                <a16:creationId xmlns:a16="http://schemas.microsoft.com/office/drawing/2014/main" id="{14C910D0-C512-403E-88E3-E7BD54FF86D1}"/>
              </a:ext>
            </a:extLst>
          </p:cNvPr>
          <p:cNvSpPr txBox="1"/>
          <p:nvPr/>
        </p:nvSpPr>
        <p:spPr>
          <a:xfrm>
            <a:off x="1125226" y="4058995"/>
            <a:ext cx="10361268" cy="461665"/>
          </a:xfrm>
          <a:prstGeom prst="rect">
            <a:avLst/>
          </a:prstGeom>
          <a:noFill/>
        </p:spPr>
        <p:txBody>
          <a:bodyPr wrap="square" rtlCol="0">
            <a:spAutoFit/>
          </a:bodyPr>
          <a:lstStyle/>
          <a:p>
            <a:r>
              <a:rPr lang="fr-BE" sz="2400" dirty="0">
                <a:solidFill>
                  <a:schemeClr val="accent1">
                    <a:lumMod val="50000"/>
                  </a:schemeClr>
                </a:solidFill>
                <a:latin typeface="Verdana" panose="020B0604030504040204" pitchFamily="34" charset="0"/>
                <a:cs typeface="Times New Roman" panose="02020603050405020304" pitchFamily="18" charset="0"/>
              </a:rPr>
              <a:t>Transcris-moi l’adresse de la Polytech !</a:t>
            </a:r>
          </a:p>
        </p:txBody>
      </p:sp>
    </p:spTree>
    <p:extLst>
      <p:ext uri="{BB962C8B-B14F-4D97-AF65-F5344CB8AC3E}">
        <p14:creationId xmlns:p14="http://schemas.microsoft.com/office/powerpoint/2010/main" val="4461996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 – Graphe des </a:t>
            </a:r>
            <a:r>
              <a:rPr lang="fr-BE" sz="5400" b="1" u="sng" dirty="0" err="1">
                <a:solidFill>
                  <a:schemeClr val="accent1">
                    <a:lumMod val="75000"/>
                  </a:schemeClr>
                </a:solidFill>
                <a:effectLst>
                  <a:outerShdw blurRad="38100" dist="38100" dir="2700000" algn="tl">
                    <a:srgbClr val="000000">
                      <a:alpha val="43137"/>
                    </a:srgbClr>
                  </a:outerShdw>
                </a:effectLst>
              </a:rPr>
              <a:t>loss</a:t>
            </a:r>
            <a:endParaRPr lang="fr-BE" sz="5400" b="1" u="sng" dirty="0">
              <a:solidFill>
                <a:schemeClr val="accent1">
                  <a:lumMod val="75000"/>
                </a:schemeClr>
              </a:solidFill>
              <a:effectLst>
                <a:outerShdw blurRad="38100" dist="38100" dir="2700000" algn="tl">
                  <a:srgbClr val="000000">
                    <a:alpha val="43137"/>
                  </a:srgbClr>
                </a:outerShdw>
              </a:effectLst>
            </a:endParaRP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38</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304800" y="1182835"/>
            <a:ext cx="11391013"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r>
              <a:rPr lang="fr-BE" altLang="fr-FR" sz="10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Dataset 1  – </a:t>
            </a:r>
            <a:r>
              <a:rPr lang="fr-FR" sz="1000" dirty="0" err="1">
                <a:solidFill>
                  <a:schemeClr val="accent1">
                    <a:lumMod val="50000"/>
                  </a:schemeClr>
                </a:solidFill>
              </a:rPr>
              <a:t>batch_size</a:t>
            </a:r>
            <a:r>
              <a:rPr lang="fr-FR" sz="1000" dirty="0">
                <a:solidFill>
                  <a:schemeClr val="accent1">
                    <a:lumMod val="50000"/>
                  </a:schemeClr>
                </a:solidFill>
              </a:rPr>
              <a:t>=64 | </a:t>
            </a:r>
            <a:r>
              <a:rPr lang="fr-FR" sz="1000" dirty="0" err="1">
                <a:solidFill>
                  <a:schemeClr val="accent1">
                    <a:lumMod val="50000"/>
                  </a:schemeClr>
                </a:solidFill>
              </a:rPr>
              <a:t>latent_dim</a:t>
            </a:r>
            <a:r>
              <a:rPr lang="fr-FR" sz="1000" dirty="0">
                <a:solidFill>
                  <a:schemeClr val="accent1">
                    <a:lumMod val="50000"/>
                  </a:schemeClr>
                </a:solidFill>
              </a:rPr>
              <a:t>=100 | </a:t>
            </a:r>
            <a:r>
              <a:rPr lang="fr-FR" sz="1000" dirty="0" err="1">
                <a:solidFill>
                  <a:schemeClr val="accent1">
                    <a:lumMod val="50000"/>
                  </a:schemeClr>
                </a:solidFill>
              </a:rPr>
              <a:t>lr</a:t>
            </a:r>
            <a:r>
              <a:rPr lang="fr-FR" sz="1000" dirty="0">
                <a:solidFill>
                  <a:schemeClr val="accent1">
                    <a:lumMod val="50000"/>
                  </a:schemeClr>
                </a:solidFill>
              </a:rPr>
              <a:t>=0.0002 | </a:t>
            </a:r>
            <a:r>
              <a:rPr lang="fr-FR" sz="1000" dirty="0" err="1">
                <a:solidFill>
                  <a:schemeClr val="accent1">
                    <a:lumMod val="50000"/>
                  </a:schemeClr>
                </a:solidFill>
              </a:rPr>
              <a:t>Epoch</a:t>
            </a:r>
            <a:r>
              <a:rPr lang="fr-FR" sz="1000" dirty="0">
                <a:solidFill>
                  <a:schemeClr val="accent1">
                    <a:lumMod val="50000"/>
                  </a:schemeClr>
                </a:solidFill>
              </a:rPr>
              <a:t> : 100 | </a:t>
            </a:r>
            <a:r>
              <a:rPr lang="fr-FR" sz="1000" dirty="0" err="1">
                <a:solidFill>
                  <a:schemeClr val="accent1">
                    <a:lumMod val="50000"/>
                  </a:schemeClr>
                </a:solidFill>
              </a:rPr>
              <a:t>img_size</a:t>
            </a:r>
            <a:r>
              <a:rPr lang="fr-FR" sz="1000" dirty="0">
                <a:solidFill>
                  <a:schemeClr val="accent1">
                    <a:lumMod val="50000"/>
                  </a:schemeClr>
                </a:solidFill>
              </a:rPr>
              <a:t>=96 du 2019_08_07-21_59</a:t>
            </a:r>
            <a:endParaRPr lang="fr-BE" sz="1000" dirty="0">
              <a:solidFill>
                <a:schemeClr val="accent1">
                  <a:lumMod val="50000"/>
                </a:schemeClr>
              </a:solidFill>
            </a:endParaRP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12" name="Image 11">
            <a:extLst>
              <a:ext uri="{FF2B5EF4-FFF2-40B4-BE49-F238E27FC236}">
                <a16:creationId xmlns:a16="http://schemas.microsoft.com/office/drawing/2014/main" id="{26CC93B8-D63B-4AA9-BC65-EFD021535BD1}"/>
              </a:ext>
            </a:extLst>
          </p:cNvPr>
          <p:cNvPicPr/>
          <p:nvPr/>
        </p:nvPicPr>
        <p:blipFill>
          <a:blip r:embed="rId2"/>
          <a:stretch>
            <a:fillRect/>
          </a:stretch>
        </p:blipFill>
        <p:spPr>
          <a:xfrm>
            <a:off x="352646" y="1670630"/>
            <a:ext cx="11486707" cy="3516740"/>
          </a:xfrm>
          <a:prstGeom prst="rect">
            <a:avLst/>
          </a:prstGeom>
        </p:spPr>
      </p:pic>
      <p:sp>
        <p:nvSpPr>
          <p:cNvPr id="11" name="Titre 3">
            <a:extLst>
              <a:ext uri="{FF2B5EF4-FFF2-40B4-BE49-F238E27FC236}">
                <a16:creationId xmlns:a16="http://schemas.microsoft.com/office/drawing/2014/main" id="{1A607ED0-E15B-4BA4-A2B7-52324A84B9A9}"/>
              </a:ext>
            </a:extLst>
          </p:cNvPr>
          <p:cNvSpPr txBox="1">
            <a:spLocks/>
          </p:cNvSpPr>
          <p:nvPr/>
        </p:nvSpPr>
        <p:spPr>
          <a:xfrm>
            <a:off x="908901" y="4709938"/>
            <a:ext cx="8976049" cy="1642180"/>
          </a:xfrm>
          <a:prstGeom prst="rect">
            <a:avLst/>
          </a:prstGeom>
          <a:noFill/>
          <a:effectLst>
            <a:softEdge rad="12700"/>
          </a:effectLst>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BE" sz="3200" dirty="0">
                <a:solidFill>
                  <a:schemeClr val="accent1">
                    <a:lumMod val="50000"/>
                  </a:schemeClr>
                </a:solidFill>
                <a:latin typeface="+mn-lt"/>
                <a:ea typeface="+mn-ea"/>
                <a:cs typeface="+mn-cs"/>
              </a:rPr>
              <a:t>A terme, le générateur crée de très bonne imitation </a:t>
            </a:r>
          </a:p>
        </p:txBody>
      </p:sp>
    </p:spTree>
    <p:extLst>
      <p:ext uri="{BB962C8B-B14F-4D97-AF65-F5344CB8AC3E}">
        <p14:creationId xmlns:p14="http://schemas.microsoft.com/office/powerpoint/2010/main" val="36668633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Les résultats – Graphe des </a:t>
            </a:r>
            <a:r>
              <a:rPr lang="fr-BE" sz="5400" b="1" u="sng" dirty="0" err="1">
                <a:solidFill>
                  <a:schemeClr val="accent1">
                    <a:lumMod val="75000"/>
                  </a:schemeClr>
                </a:solidFill>
                <a:effectLst>
                  <a:outerShdw blurRad="38100" dist="38100" dir="2700000" algn="tl">
                    <a:srgbClr val="000000">
                      <a:alpha val="43137"/>
                    </a:srgbClr>
                  </a:outerShdw>
                </a:effectLst>
              </a:rPr>
              <a:t>loss</a:t>
            </a:r>
            <a:endParaRPr lang="fr-BE" sz="5400" b="1" u="sng" dirty="0">
              <a:solidFill>
                <a:schemeClr val="accent1">
                  <a:lumMod val="75000"/>
                </a:schemeClr>
              </a:solidFill>
              <a:effectLst>
                <a:outerShdw blurRad="38100" dist="38100" dir="2700000" algn="tl">
                  <a:srgbClr val="000000">
                    <a:alpha val="43137"/>
                  </a:srgbClr>
                </a:outerShdw>
              </a:effectLst>
            </a:endParaRP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39</a:t>
            </a:fld>
            <a:endParaRPr lang="fr-BE" dirty="0"/>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9" y="1287520"/>
            <a:ext cx="1062912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endParaRPr lang="fr-BE" altLang="fr-FR" sz="2400" dirty="0">
              <a:solidFill>
                <a:schemeClr val="accent1">
                  <a:lumMod val="50000"/>
                </a:schemeClr>
              </a:solidFill>
              <a:latin typeface="Arial" panose="020B0604020202020204" pitchFamily="34"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pic>
        <p:nvPicPr>
          <p:cNvPr id="11" name="Image 10">
            <a:extLst>
              <a:ext uri="{FF2B5EF4-FFF2-40B4-BE49-F238E27FC236}">
                <a16:creationId xmlns:a16="http://schemas.microsoft.com/office/drawing/2014/main" id="{02BB8D28-0D94-4D70-A75B-F4E0B24F6C02}"/>
              </a:ext>
            </a:extLst>
          </p:cNvPr>
          <p:cNvPicPr/>
          <p:nvPr/>
        </p:nvPicPr>
        <p:blipFill>
          <a:blip r:embed="rId2"/>
          <a:stretch>
            <a:fillRect/>
          </a:stretch>
        </p:blipFill>
        <p:spPr>
          <a:xfrm>
            <a:off x="781439" y="1287520"/>
            <a:ext cx="10872138" cy="4014328"/>
          </a:xfrm>
          <a:prstGeom prst="rect">
            <a:avLst/>
          </a:prstGeom>
        </p:spPr>
      </p:pic>
      <p:sp>
        <p:nvSpPr>
          <p:cNvPr id="10" name="Titre 3">
            <a:extLst>
              <a:ext uri="{FF2B5EF4-FFF2-40B4-BE49-F238E27FC236}">
                <a16:creationId xmlns:a16="http://schemas.microsoft.com/office/drawing/2014/main" id="{F23F6447-DD5B-4C60-9402-4879BCF17B26}"/>
              </a:ext>
            </a:extLst>
          </p:cNvPr>
          <p:cNvSpPr txBox="1">
            <a:spLocks/>
          </p:cNvSpPr>
          <p:nvPr/>
        </p:nvSpPr>
        <p:spPr>
          <a:xfrm>
            <a:off x="1153997" y="4749390"/>
            <a:ext cx="10629122" cy="1642180"/>
          </a:xfrm>
          <a:prstGeom prst="rect">
            <a:avLst/>
          </a:prstGeom>
          <a:noFill/>
          <a:effectLst>
            <a:softEdge rad="12700"/>
          </a:effectLst>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BE" sz="3200" dirty="0">
                <a:solidFill>
                  <a:schemeClr val="accent1">
                    <a:lumMod val="50000"/>
                  </a:schemeClr>
                </a:solidFill>
                <a:latin typeface="+mn-lt"/>
                <a:ea typeface="+mn-ea"/>
                <a:cs typeface="+mn-cs"/>
              </a:rPr>
              <a:t>A terme, le générateur ne sais pas trompé le discriminateur</a:t>
            </a:r>
          </a:p>
        </p:txBody>
      </p:sp>
    </p:spTree>
    <p:extLst>
      <p:ext uri="{BB962C8B-B14F-4D97-AF65-F5344CB8AC3E}">
        <p14:creationId xmlns:p14="http://schemas.microsoft.com/office/powerpoint/2010/main" val="3307598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4</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1253496"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projet</a:t>
            </a: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Collaboration avec la machine pour faire des imitations</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afin d’apporter de la créativité.</a:t>
            </a:r>
          </a:p>
          <a:p>
            <a:pPr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Verdana" panose="020B0604030504040204" pitchFamily="34" charset="0"/>
              <a:cs typeface="Times New Roman" panose="02020603050405020304" pitchFamily="18" charset="0"/>
            </a:endParaRPr>
          </a:p>
          <a:p>
            <a:pPr marL="342900" indent="-342900" eaLnBrk="0" fontAlgn="base" hangingPunct="0">
              <a:spcBef>
                <a:spcPct val="0"/>
              </a:spcBef>
              <a:spcAft>
                <a:spcPct val="0"/>
              </a:spcAft>
              <a:buFont typeface="Wingdings" panose="05000000000000000000" pitchFamily="2" charset="2"/>
              <a:buChar char="Ø"/>
            </a:pPr>
            <a:r>
              <a:rPr lang="fr-BE" altLang="fr-FR" sz="2400" dirty="0">
                <a:solidFill>
                  <a:schemeClr val="accent1">
                    <a:lumMod val="50000"/>
                  </a:schemeClr>
                </a:solidFill>
                <a:latin typeface="Verdana" panose="020B0604030504040204" pitchFamily="34" charset="0"/>
                <a:ea typeface="Verdana" panose="020B0604030504040204" pitchFamily="34" charset="0"/>
                <a:cs typeface="Times New Roman" panose="02020603050405020304" pitchFamily="18" charset="0"/>
              </a:rPr>
              <a:t>Comment interagir par la </a:t>
            </a:r>
            <a:r>
              <a:rPr lang="fr-BE" altLang="fr-FR" sz="2400" u="sng" dirty="0">
                <a:solidFill>
                  <a:schemeClr val="accent1">
                    <a:lumMod val="50000"/>
                  </a:schemeClr>
                </a:solidFill>
                <a:latin typeface="Verdana" panose="020B0604030504040204" pitchFamily="34" charset="0"/>
                <a:ea typeface="Verdana" panose="020B0604030504040204" pitchFamily="34" charset="0"/>
                <a:cs typeface="Times New Roman" panose="02020603050405020304" pitchFamily="18" charset="0"/>
              </a:rPr>
              <a:t>vision</a:t>
            </a:r>
            <a:r>
              <a:rPr lang="fr-BE" altLang="fr-FR" sz="2400" dirty="0">
                <a:solidFill>
                  <a:schemeClr val="accent1">
                    <a:lumMod val="50000"/>
                  </a:schemeClr>
                </a:solidFill>
                <a:latin typeface="Verdana" panose="020B0604030504040204" pitchFamily="34" charset="0"/>
                <a:ea typeface="Verdana" panose="020B0604030504040204" pitchFamily="34" charset="0"/>
                <a:cs typeface="Times New Roman" panose="02020603050405020304" pitchFamily="18" charset="0"/>
              </a:rPr>
              <a:t> et le </a:t>
            </a:r>
            <a:r>
              <a:rPr lang="fr-BE" altLang="fr-FR" sz="2400" u="sng" dirty="0">
                <a:solidFill>
                  <a:schemeClr val="accent1">
                    <a:lumMod val="50000"/>
                  </a:schemeClr>
                </a:solidFill>
                <a:latin typeface="Verdana" panose="020B0604030504040204" pitchFamily="34" charset="0"/>
                <a:ea typeface="Verdana" panose="020B0604030504040204" pitchFamily="34" charset="0"/>
                <a:cs typeface="Times New Roman" panose="02020603050405020304" pitchFamily="18" charset="0"/>
              </a:rPr>
              <a:t>langage</a:t>
            </a:r>
            <a:r>
              <a:rPr lang="fr-BE" altLang="fr-FR" sz="2400" dirty="0">
                <a:solidFill>
                  <a:schemeClr val="accent1">
                    <a:lumMod val="50000"/>
                  </a:schemeClr>
                </a:solidFill>
                <a:latin typeface="Verdana" panose="020B0604030504040204" pitchFamily="34" charset="0"/>
                <a:ea typeface="Verdana" panose="020B0604030504040204" pitchFamily="34" charset="0"/>
                <a:cs typeface="Times New Roman" panose="02020603050405020304" pitchFamily="18" charset="0"/>
              </a:rPr>
              <a:t> ? </a:t>
            </a:r>
            <a:endParaRPr lang="fr-BE" altLang="fr-FR" sz="24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endParaRPr>
          </a:p>
          <a:p>
            <a:pPr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endParaRPr>
          </a:p>
          <a:p>
            <a:pPr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Verdana" panose="020B0604030504040204" pitchFamily="34" charset="0"/>
              <a:cs typeface="Verdana" panose="020B0604030504040204" pitchFamily="34" charset="0"/>
            </a:endParaRPr>
          </a:p>
          <a:p>
            <a:pPr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Verdana" panose="020B0604030504040204" pitchFamily="34" charset="0"/>
                <a:cs typeface="Times New Roman" panose="02020603050405020304" pitchFamily="18" charset="0"/>
              </a:rPr>
              <a:t>Lui p</a:t>
            </a:r>
            <a:r>
              <a:rPr kumimoji="0" lang="fr-BE" altLang="fr-FR" sz="2400" b="0" i="0" strike="noStrike" cap="none" normalizeH="0" baseline="0" dirty="0">
                <a:ln>
                  <a:noFill/>
                </a:ln>
                <a:solidFill>
                  <a:schemeClr val="accent1">
                    <a:lumMod val="50000"/>
                  </a:schemeClr>
                </a:solidFill>
                <a:effectLst/>
                <a:latin typeface="Verdana" panose="020B0604030504040204" pitchFamily="34" charset="0"/>
                <a:ea typeface="Verdana" panose="020B0604030504040204" pitchFamily="34" charset="0"/>
                <a:cs typeface="Times New Roman" panose="02020603050405020304" pitchFamily="18" charset="0"/>
              </a:rPr>
              <a:t>roposer de </a:t>
            </a:r>
            <a:r>
              <a:rPr lang="fr-BE" altLang="fr-FR" sz="2400" dirty="0">
                <a:solidFill>
                  <a:schemeClr val="accent1">
                    <a:lumMod val="50000"/>
                  </a:schemeClr>
                </a:solidFill>
                <a:latin typeface="Verdana" panose="020B0604030504040204" pitchFamily="34" charset="0"/>
                <a:ea typeface="Verdana" panose="020B0604030504040204" pitchFamily="34" charset="0"/>
                <a:cs typeface="Times New Roman" panose="02020603050405020304" pitchFamily="18" charset="0"/>
              </a:rPr>
              <a:t>jeux d’images	 	L’informer de nos besoins</a:t>
            </a:r>
            <a:endParaRPr kumimoji="0" lang="fr-BE" altLang="fr-FR" sz="2400" b="0" i="0" strike="noStrike" cap="none" normalizeH="0" baseline="0" dirty="0">
              <a:ln>
                <a:noFill/>
              </a:ln>
              <a:solidFill>
                <a:schemeClr val="accent1">
                  <a:lumMod val="50000"/>
                </a:schemeClr>
              </a:solidFill>
              <a:effectLst/>
              <a:latin typeface="Verdana" panose="020B0604030504040204" pitchFamily="34" charset="0"/>
              <a:ea typeface="Verdana" panose="020B0604030504040204" pitchFamily="34" charset="0"/>
              <a:cs typeface="Times New Roman" panose="02020603050405020304" pitchFamily="18" charset="0"/>
            </a:endParaRPr>
          </a:p>
        </p:txBody>
      </p:sp>
      <p:sp>
        <p:nvSpPr>
          <p:cNvPr id="2" name="Flèche : droite 1">
            <a:extLst>
              <a:ext uri="{FF2B5EF4-FFF2-40B4-BE49-F238E27FC236}">
                <a16:creationId xmlns:a16="http://schemas.microsoft.com/office/drawing/2014/main" id="{E82357F5-6927-46F8-91D1-7B5748104912}"/>
              </a:ext>
            </a:extLst>
          </p:cNvPr>
          <p:cNvSpPr/>
          <p:nvPr/>
        </p:nvSpPr>
        <p:spPr>
          <a:xfrm rot="8897059">
            <a:off x="4182705" y="4105954"/>
            <a:ext cx="1456661" cy="2339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
        <p:nvSpPr>
          <p:cNvPr id="12" name="Flèche : droite 11">
            <a:extLst>
              <a:ext uri="{FF2B5EF4-FFF2-40B4-BE49-F238E27FC236}">
                <a16:creationId xmlns:a16="http://schemas.microsoft.com/office/drawing/2014/main" id="{E5098601-1646-48DB-904B-ABA0336E53D3}"/>
              </a:ext>
            </a:extLst>
          </p:cNvPr>
          <p:cNvSpPr/>
          <p:nvPr/>
        </p:nvSpPr>
        <p:spPr>
          <a:xfrm rot="1564920">
            <a:off x="7296611" y="4105953"/>
            <a:ext cx="1456661" cy="2339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p>
        </p:txBody>
      </p:sp>
    </p:spTree>
    <p:extLst>
      <p:ext uri="{BB962C8B-B14F-4D97-AF65-F5344CB8AC3E}">
        <p14:creationId xmlns:p14="http://schemas.microsoft.com/office/powerpoint/2010/main" val="15999998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79" y="1"/>
            <a:ext cx="8976049"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Conclusion</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40</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342900" lvl="0" indent="-342900" eaLnBrk="0" fontAlgn="base" hangingPunct="0">
              <a:spcBef>
                <a:spcPct val="0"/>
              </a:spcBef>
              <a:spcAft>
                <a:spcPct val="0"/>
              </a:spcAft>
              <a:buFont typeface="Arial" panose="020B0604020202020204" pitchFamily="34" charset="0"/>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Plateforme complète</a:t>
            </a:r>
          </a:p>
          <a:p>
            <a:pPr marL="342900" lvl="0" indent="-342900" eaLnBrk="0" fontAlgn="base" hangingPunct="0">
              <a:spcBef>
                <a:spcPct val="0"/>
              </a:spcBef>
              <a:spcAft>
                <a:spcPct val="0"/>
              </a:spcAft>
              <a:buFont typeface="Arial" panose="020B0604020202020204" pitchFamily="34" charset="0"/>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Enorme potentiel des l’IA</a:t>
            </a:r>
          </a:p>
          <a:p>
            <a:pPr marL="342900" lvl="0" indent="-342900" eaLnBrk="0" fontAlgn="base" hangingPunct="0">
              <a:spcBef>
                <a:spcPct val="0"/>
              </a:spcBef>
              <a:spcAft>
                <a:spcPct val="0"/>
              </a:spcAft>
              <a:buFont typeface="Arial" panose="020B0604020202020204" pitchFamily="34" charset="0"/>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Travail passionnant</a:t>
            </a: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a:t>
            </a:r>
            <a:r>
              <a:rPr lang="fr-BE" altLang="fr-FR" sz="2400" u="sng"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Perceptives</a:t>
            </a: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a:t>
            </a: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Arial" panose="020B0604020202020204" pitchFamily="34" charset="0"/>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Augmentation de la résolution des images</a:t>
            </a:r>
          </a:p>
          <a:p>
            <a:pPr marL="342900" indent="-342900" eaLnBrk="0" fontAlgn="base" hangingPunct="0">
              <a:spcBef>
                <a:spcPct val="0"/>
              </a:spcBef>
              <a:spcAft>
                <a:spcPct val="0"/>
              </a:spcAft>
              <a:buFont typeface="Arial" panose="020B0604020202020204" pitchFamily="34" charset="0"/>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Nouvelles sources : vidéos, voix…</a:t>
            </a:r>
          </a:p>
          <a:p>
            <a:pPr marL="342900" indent="-342900" eaLnBrk="0" fontAlgn="base" hangingPunct="0">
              <a:spcBef>
                <a:spcPct val="0"/>
              </a:spcBef>
              <a:spcAft>
                <a:spcPct val="0"/>
              </a:spcAft>
              <a:buFont typeface="Arial" panose="020B0604020202020204" pitchFamily="34" charset="0"/>
              <a:buChar char="•"/>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Amélioration du réseau</a:t>
            </a:r>
          </a:p>
          <a:p>
            <a:pPr lvl="0" eaLnBrk="0" fontAlgn="base" hangingPunct="0">
              <a:spcBef>
                <a:spcPct val="0"/>
              </a:spcBef>
              <a:spcAft>
                <a:spcPct val="0"/>
              </a:spcAft>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15536401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838200" y="1615737"/>
            <a:ext cx="10498584" cy="1642180"/>
          </a:xfrm>
          <a:noFill/>
          <a:effectLst>
            <a:softEdge rad="12700"/>
          </a:effectLst>
        </p:spPr>
        <p:txBody>
          <a:bodyPr>
            <a:noAutofit/>
          </a:bodyPr>
          <a:lstStyle/>
          <a:p>
            <a:pPr algn="ctr"/>
            <a:r>
              <a:rPr lang="fr-BE" sz="5400" b="1" u="sng" dirty="0">
                <a:solidFill>
                  <a:schemeClr val="accent1">
                    <a:lumMod val="75000"/>
                  </a:schemeClr>
                </a:solidFill>
                <a:effectLst>
                  <a:outerShdw blurRad="38100" dist="38100" dir="2700000" algn="tl">
                    <a:srgbClr val="000000">
                      <a:alpha val="43137"/>
                    </a:srgbClr>
                  </a:outerShdw>
                </a:effectLst>
              </a:rPr>
              <a:t>Merci pour votre attention</a:t>
            </a:r>
            <a:br>
              <a:rPr lang="fr-BE" sz="5400" b="1" u="sng" dirty="0">
                <a:solidFill>
                  <a:schemeClr val="accent1">
                    <a:lumMod val="75000"/>
                  </a:schemeClr>
                </a:solidFill>
                <a:effectLst>
                  <a:outerShdw blurRad="38100" dist="38100" dir="2700000" algn="tl">
                    <a:srgbClr val="000000">
                      <a:alpha val="43137"/>
                    </a:srgbClr>
                  </a:outerShdw>
                </a:effectLst>
              </a:rPr>
            </a:br>
            <a:br>
              <a:rPr lang="fr-BE" sz="5400" b="1" u="sng" dirty="0">
                <a:solidFill>
                  <a:schemeClr val="accent1">
                    <a:lumMod val="75000"/>
                  </a:schemeClr>
                </a:solidFill>
                <a:effectLst>
                  <a:outerShdw blurRad="38100" dist="38100" dir="2700000" algn="tl">
                    <a:srgbClr val="000000">
                      <a:alpha val="43137"/>
                    </a:srgbClr>
                  </a:outerShdw>
                </a:effectLst>
              </a:rPr>
            </a:br>
            <a:r>
              <a:rPr lang="fr-BE" sz="5400" b="1" u="sng" dirty="0">
                <a:solidFill>
                  <a:schemeClr val="accent1">
                    <a:lumMod val="75000"/>
                  </a:schemeClr>
                </a:solidFill>
                <a:effectLst>
                  <a:outerShdw blurRad="38100" dist="38100" dir="2700000" algn="tl">
                    <a:srgbClr val="000000">
                      <a:alpha val="43137"/>
                    </a:srgbClr>
                  </a:outerShdw>
                </a:effectLst>
              </a:rPr>
              <a:t>DEMO</a:t>
            </a:r>
          </a:p>
        </p:txBody>
      </p: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a:xfrm>
            <a:off x="4038600" y="6356350"/>
            <a:ext cx="4114800" cy="365125"/>
          </a:xfrm>
        </p:spPr>
        <p:txBody>
          <a:bodyPr/>
          <a:lstStyle/>
          <a:p>
            <a:r>
              <a:rPr lang="fr-BE" dirty="0"/>
              <a:t>ROMBAUX Michaël - IG CHARLEROI</a:t>
            </a:r>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41</a:t>
            </a:fld>
            <a:endParaRPr lang="fr-BE" dirty="0"/>
          </a:p>
        </p:txBody>
      </p:sp>
      <p:sp>
        <p:nvSpPr>
          <p:cNvPr id="2058" name="Rectangle 55">
            <a:extLst>
              <a:ext uri="{FF2B5EF4-FFF2-40B4-BE49-F238E27FC236}">
                <a16:creationId xmlns:a16="http://schemas.microsoft.com/office/drawing/2014/main" id="{A78158CE-C9E9-4808-B773-C01D500E742C}"/>
              </a:ext>
            </a:extLst>
          </p:cNvPr>
          <p:cNvSpPr>
            <a:spLocks noChangeArrowheads="1"/>
          </p:cNvSpPr>
          <p:nvPr/>
        </p:nvSpPr>
        <p:spPr bwMode="auto">
          <a:xfrm>
            <a:off x="304800" y="18584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060" name="Rectangle 57">
            <a:extLst>
              <a:ext uri="{FF2B5EF4-FFF2-40B4-BE49-F238E27FC236}">
                <a16:creationId xmlns:a16="http://schemas.microsoft.com/office/drawing/2014/main" id="{90B5CCA3-A1A8-4B43-BEBD-E500C68F3F81}"/>
              </a:ext>
            </a:extLst>
          </p:cNvPr>
          <p:cNvSpPr>
            <a:spLocks noChangeArrowheads="1"/>
          </p:cNvSpPr>
          <p:nvPr/>
        </p:nvSpPr>
        <p:spPr bwMode="auto">
          <a:xfrm>
            <a:off x="304800" y="231564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fr-BE" altLang="fr-FR" sz="1800" b="0" i="0" u="none" strike="noStrike" cap="none" normalizeH="0" baseline="0">
                <a:ln>
                  <a:noFill/>
                </a:ln>
                <a:solidFill>
                  <a:schemeClr val="tx1"/>
                </a:solidFill>
                <a:effectLst/>
                <a:latin typeface="Arial" panose="020B0604020202020204" pitchFamily="34" charset="0"/>
              </a:rPr>
            </a:br>
            <a:endParaRPr kumimoji="0" lang="fr-BE" altLang="fr-FR"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fr-BE" altLang="fr-FR" sz="1800" b="0" i="0" u="none" strike="noStrike" cap="none" normalizeH="0" baseline="0">
              <a:ln>
                <a:noFill/>
              </a:ln>
              <a:solidFill>
                <a:schemeClr val="tx1"/>
              </a:solidFill>
              <a:effectLst/>
              <a:latin typeface="Arial" panose="020B0604020202020204" pitchFamily="34" charset="0"/>
            </a:endParaRPr>
          </a:p>
        </p:txBody>
      </p:sp>
      <p:sp>
        <p:nvSpPr>
          <p:cNvPr id="2063" name="Rectangle 62">
            <a:extLst>
              <a:ext uri="{FF2B5EF4-FFF2-40B4-BE49-F238E27FC236}">
                <a16:creationId xmlns:a16="http://schemas.microsoft.com/office/drawing/2014/main" id="{8A8127A7-2EA5-462F-BF78-FAC7186D57A2}"/>
              </a:ext>
            </a:extLst>
          </p:cNvPr>
          <p:cNvSpPr>
            <a:spLocks noChangeArrowheads="1"/>
          </p:cNvSpPr>
          <p:nvPr/>
        </p:nvSpPr>
        <p:spPr bwMode="auto">
          <a:xfrm>
            <a:off x="304800" y="231564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fr-BE"/>
          </a:p>
        </p:txBody>
      </p:sp>
      <p:sp>
        <p:nvSpPr>
          <p:cNvPr id="28" name="Rectangle 64">
            <a:extLst>
              <a:ext uri="{FF2B5EF4-FFF2-40B4-BE49-F238E27FC236}">
                <a16:creationId xmlns:a16="http://schemas.microsoft.com/office/drawing/2014/main" id="{528817BB-0D38-422E-850C-791A3269D19E}"/>
              </a:ext>
            </a:extLst>
          </p:cNvPr>
          <p:cNvSpPr>
            <a:spLocks noChangeArrowheads="1"/>
          </p:cNvSpPr>
          <p:nvPr/>
        </p:nvSpPr>
        <p:spPr bwMode="auto">
          <a:xfrm>
            <a:off x="781438" y="1510803"/>
            <a:ext cx="1062912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Arial" panose="020B0604020202020204" pitchFamily="34" charset="0"/>
            </a:endParaRPr>
          </a:p>
          <a:p>
            <a:pPr marL="342900" lvl="0" indent="-342900" eaLnBrk="0" fontAlgn="base" hangingPunct="0">
              <a:spcBef>
                <a:spcPct val="0"/>
              </a:spcBef>
              <a:spcAft>
                <a:spcPct val="0"/>
              </a:spcAft>
              <a:buFontTx/>
              <a:buChar char="-"/>
            </a:pPr>
            <a:endParaRPr kumimoji="0" lang="fr-BE" altLang="fr-FR" sz="2400" b="0" i="0" u="none" strike="noStrike" cap="none" normalizeH="0" baseline="0" dirty="0">
              <a:ln>
                <a:noFill/>
              </a:ln>
              <a:solidFill>
                <a:schemeClr val="accent1">
                  <a:lumMod val="50000"/>
                </a:schemeClr>
              </a:solidFill>
              <a:effectLst/>
              <a:latin typeface="Arial" panose="020B0604020202020204" pitchFamily="34" charset="0"/>
            </a:endParaRPr>
          </a:p>
        </p:txBody>
      </p:sp>
    </p:spTree>
    <p:extLst>
      <p:ext uri="{BB962C8B-B14F-4D97-AF65-F5344CB8AC3E}">
        <p14:creationId xmlns:p14="http://schemas.microsoft.com/office/powerpoint/2010/main" val="1326171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5</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neurone biologiques</a:t>
            </a: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kumimoji="0" lang="fr-BE" altLang="fr-FR" sz="2400" b="0" i="0" u="none" strike="noStrike" cap="none" normalizeH="0" baseline="0" dirty="0">
              <a:ln>
                <a:noFill/>
              </a:ln>
              <a:solidFill>
                <a:schemeClr val="accent1">
                  <a:lumMod val="50000"/>
                </a:schemeClr>
              </a:solidFill>
              <a:effectLst/>
              <a:latin typeface="Verdana" panose="020B0604030504040204" pitchFamily="34"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cs typeface="Times New Roman" panose="02020603050405020304" pitchFamily="18" charset="0"/>
            </a:endParaRPr>
          </a:p>
        </p:txBody>
      </p:sp>
      <p:pic>
        <p:nvPicPr>
          <p:cNvPr id="2" name="Image 1">
            <a:extLst>
              <a:ext uri="{FF2B5EF4-FFF2-40B4-BE49-F238E27FC236}">
                <a16:creationId xmlns:a16="http://schemas.microsoft.com/office/drawing/2014/main" id="{C4066BC0-9309-402D-B4C4-C97DD9A356C2}"/>
              </a:ext>
            </a:extLst>
          </p:cNvPr>
          <p:cNvPicPr>
            <a:picLocks noChangeAspect="1"/>
          </p:cNvPicPr>
          <p:nvPr/>
        </p:nvPicPr>
        <p:blipFill>
          <a:blip r:embed="rId3"/>
          <a:stretch>
            <a:fillRect/>
          </a:stretch>
        </p:blipFill>
        <p:spPr>
          <a:xfrm>
            <a:off x="1273824" y="2194888"/>
            <a:ext cx="8389964" cy="2312559"/>
          </a:xfrm>
          <a:prstGeom prst="rect">
            <a:avLst/>
          </a:prstGeom>
        </p:spPr>
      </p:pic>
      <p:sp>
        <p:nvSpPr>
          <p:cNvPr id="3" name="ZoneTexte 2">
            <a:extLst>
              <a:ext uri="{FF2B5EF4-FFF2-40B4-BE49-F238E27FC236}">
                <a16:creationId xmlns:a16="http://schemas.microsoft.com/office/drawing/2014/main" id="{0695E4EE-5B64-4669-8584-6D6A778EDE13}"/>
              </a:ext>
            </a:extLst>
          </p:cNvPr>
          <p:cNvSpPr txBox="1"/>
          <p:nvPr/>
        </p:nvSpPr>
        <p:spPr>
          <a:xfrm>
            <a:off x="4956134" y="5462765"/>
            <a:ext cx="7234673" cy="246221"/>
          </a:xfrm>
          <a:prstGeom prst="rect">
            <a:avLst/>
          </a:prstGeom>
          <a:noFill/>
        </p:spPr>
        <p:txBody>
          <a:bodyPr wrap="none" rtlCol="0">
            <a:spAutoFit/>
          </a:bodyPr>
          <a:lstStyle/>
          <a:p>
            <a:r>
              <a:rPr lang="fr-BE" sz="1000" dirty="0"/>
              <a:t>Image source : https://www.supinfo.com/articles/single/7923-deep-learning-fonctions-activationhttps://fr.wikipedia.org/wiki/Neurone</a:t>
            </a:r>
          </a:p>
        </p:txBody>
      </p:sp>
    </p:spTree>
    <p:extLst>
      <p:ext uri="{BB962C8B-B14F-4D97-AF65-F5344CB8AC3E}">
        <p14:creationId xmlns:p14="http://schemas.microsoft.com/office/powerpoint/2010/main" val="3830652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6</a:t>
            </a:fld>
            <a:endParaRPr lang="fr-BE" dirty="0"/>
          </a:p>
        </p:txBody>
      </p:sp>
      <mc:AlternateContent xmlns:mc="http://schemas.openxmlformats.org/markup-compatibility/2006">
        <mc:Choice xmlns:a14="http://schemas.microsoft.com/office/drawing/2010/main" Requires="a14">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4592539"/>
              </a:xfrm>
              <a:prstGeom prst="rect">
                <a:avLst/>
              </a:prstGeom>
              <a:noFill/>
              <a:ln>
                <a:noFill/>
              </a:ln>
              <a:effectLst/>
              <a:extLst>
                <a:ext uri="{909E8E84-426E-40DD-AFC4-6F175D3DCCD1}">
                  <a14:hiddenFill>
                    <a:solidFill>
                      <a:schemeClr val="accent1"/>
                    </a:solidFill>
                  </a14:hiddenFill>
                </a:ext>
                <a:ext uri="{91240B29-F687-4F45-9708-019B960494DF}">
                  <a14:hiddenLine w="9525">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perceptron basé</a:t>
                </a:r>
              </a:p>
              <a:p>
                <a:pPr lvl="0" eaLnBrk="0" fontAlgn="base" hangingPunct="0">
                  <a:spcBef>
                    <a:spcPct val="0"/>
                  </a:spcBef>
                  <a:spcAft>
                    <a:spcPct val="0"/>
                  </a:spcAft>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sur </a:t>
                </a:r>
                <a:r>
                  <a:rPr lang="fr-BE" altLang="fr-FR" sz="240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le neurone biologique</a:t>
                </a: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285750" lvl="0" indent="-285750" eaLnBrk="0" fontAlgn="base" hangingPunct="0">
                  <a:spcBef>
                    <a:spcPct val="0"/>
                  </a:spcBef>
                  <a:spcAft>
                    <a:spcPct val="0"/>
                  </a:spcAft>
                  <a:buFont typeface="Wingdings" panose="05000000000000000000" pitchFamily="2" charset="2"/>
                  <a:buChar char="q"/>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Verdana" panose="020B0604030504040204" pitchFamily="34" charset="0"/>
                    <a:cs typeface="Times New Roman" panose="02020603050405020304" pitchFamily="18" charset="0"/>
                  </a:rPr>
                  <a:t>Entrée </a:t>
                </a:r>
                <a:r>
                  <a:rPr lang="fr-BE" sz="2400" dirty="0">
                    <a:solidFill>
                      <a:schemeClr val="accent1">
                        <a:lumMod val="50000"/>
                      </a:schemeClr>
                    </a:solidFill>
                    <a:latin typeface="Verdana" panose="020B0604030504040204" pitchFamily="34" charset="0"/>
                    <a:cs typeface="Times New Roman" panose="02020603050405020304" pitchFamily="18" charset="0"/>
                  </a:rPr>
                  <a:t>X</a:t>
                </a:r>
                <a:r>
                  <a:rPr lang="fr-BE" sz="2400" baseline="-25000" dirty="0">
                    <a:solidFill>
                      <a:schemeClr val="accent1">
                        <a:lumMod val="50000"/>
                      </a:schemeClr>
                    </a:solidFill>
                    <a:latin typeface="Verdana" panose="020B0604030504040204" pitchFamily="34" charset="0"/>
                    <a:cs typeface="Times New Roman" panose="02020603050405020304" pitchFamily="18" charset="0"/>
                  </a:rPr>
                  <a:t>i</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Verdana" panose="020B0604030504040204" pitchFamily="34" charset="0"/>
                    <a:cs typeface="Times New Roman" panose="02020603050405020304" pitchFamily="18" charset="0"/>
                  </a:rPr>
                  <a:t>Poids synaptiques W</a:t>
                </a:r>
                <a:r>
                  <a:rPr lang="fr-BE" sz="2400" baseline="-25000" dirty="0">
                    <a:solidFill>
                      <a:schemeClr val="accent1">
                        <a:lumMod val="50000"/>
                      </a:schemeClr>
                    </a:solidFill>
                    <a:latin typeface="Verdana" panose="020B0604030504040204" pitchFamily="34" charset="0"/>
                    <a:cs typeface="Times New Roman" panose="02020603050405020304" pitchFamily="18" charset="0"/>
                  </a:rPr>
                  <a:t>i</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Verdana" panose="020B0604030504040204" pitchFamily="34" charset="0"/>
                    <a:cs typeface="Times New Roman" panose="02020603050405020304" pitchFamily="18" charset="0"/>
                  </a:rPr>
                  <a:t>Biais</a:t>
                </a:r>
              </a:p>
              <a:p>
                <a:pPr marL="342900" lvl="0" indent="-342900" eaLnBrk="0" fontAlgn="base" hangingPunct="0">
                  <a:spcBef>
                    <a:spcPct val="0"/>
                  </a:spcBef>
                  <a:spcAft>
                    <a:spcPct val="0"/>
                  </a:spcAft>
                  <a:buFont typeface="Symbol" panose="05050102010706020507" pitchFamily="18" charset="2"/>
                  <a:buChar char="Þ"/>
                </a:pPr>
                <a:r>
                  <a:rPr lang="fr-BE" altLang="fr-FR" sz="2400" dirty="0">
                    <a:solidFill>
                      <a:schemeClr val="accent1">
                        <a:lumMod val="50000"/>
                      </a:schemeClr>
                    </a:solidFill>
                    <a:latin typeface="Verdana" panose="020B0604030504040204" pitchFamily="34" charset="0"/>
                    <a:cs typeface="Times New Roman" panose="02020603050405020304" pitchFamily="18" charset="0"/>
                  </a:rPr>
                  <a:t>Fonction d’activation</a:t>
                </a: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endPar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14:m>
                  <m:oMathPara xmlns:m="http://schemas.openxmlformats.org/officeDocument/2006/math">
                    <m:oMathParaPr>
                      <m:jc m:val="centerGroup"/>
                    </m:oMathParaPr>
                    <m:oMath xmlns:m="http://schemas.openxmlformats.org/officeDocument/2006/math">
                      <m:nary>
                        <m:naryPr>
                          <m:chr m:val="∑"/>
                          <m:limLoc m:val="undOvr"/>
                          <m:grow m:val="on"/>
                          <m:ctrlPr>
                            <a:rPr lang="fr-BE" sz="2800" i="1" smtClean="0">
                              <a:solidFill>
                                <a:schemeClr val="accent1">
                                  <a:lumMod val="50000"/>
                                </a:schemeClr>
                              </a:solidFill>
                              <a:latin typeface="Cambria Math" panose="02040503050406030204" pitchFamily="18" charset="0"/>
                            </a:rPr>
                          </m:ctrlPr>
                        </m:naryPr>
                        <m:sub>
                          <m:r>
                            <a:rPr lang="fr-BE" sz="2800" i="1">
                              <a:solidFill>
                                <a:schemeClr val="accent1">
                                  <a:lumMod val="50000"/>
                                </a:schemeClr>
                              </a:solidFill>
                              <a:latin typeface="Cambria Math" panose="02040503050406030204" pitchFamily="18" charset="0"/>
                            </a:rPr>
                            <m:t>𝑖</m:t>
                          </m:r>
                          <m:r>
                            <a:rPr lang="fr-BE" sz="2800" i="1">
                              <a:solidFill>
                                <a:schemeClr val="accent1">
                                  <a:lumMod val="50000"/>
                                </a:schemeClr>
                              </a:solidFill>
                              <a:latin typeface="Cambria Math" panose="02040503050406030204" pitchFamily="18" charset="0"/>
                            </a:rPr>
                            <m:t>=1</m:t>
                          </m:r>
                        </m:sub>
                        <m:sup>
                          <m:r>
                            <a:rPr lang="fr-BE" sz="2800" i="1">
                              <a:solidFill>
                                <a:schemeClr val="accent1">
                                  <a:lumMod val="50000"/>
                                </a:schemeClr>
                              </a:solidFill>
                              <a:latin typeface="Cambria Math" panose="02040503050406030204" pitchFamily="18" charset="0"/>
                            </a:rPr>
                            <m:t>𝑛</m:t>
                          </m:r>
                        </m:sup>
                        <m:e>
                          <m:sSub>
                            <m:sSubPr>
                              <m:ctrlPr>
                                <a:rPr lang="fr-BE" sz="2800" i="1">
                                  <a:solidFill>
                                    <a:schemeClr val="accent1">
                                      <a:lumMod val="50000"/>
                                    </a:schemeClr>
                                  </a:solidFill>
                                  <a:latin typeface="Cambria Math" panose="02040503050406030204" pitchFamily="18" charset="0"/>
                                </a:rPr>
                              </m:ctrlPr>
                            </m:sSubPr>
                            <m:e>
                              <m:r>
                                <a:rPr lang="fr-BE" sz="2800" i="1">
                                  <a:solidFill>
                                    <a:schemeClr val="accent1">
                                      <a:lumMod val="50000"/>
                                    </a:schemeClr>
                                  </a:solidFill>
                                  <a:latin typeface="Cambria Math" panose="02040503050406030204" pitchFamily="18" charset="0"/>
                                </a:rPr>
                                <m:t>𝑤</m:t>
                              </m:r>
                            </m:e>
                            <m:sub>
                              <m:r>
                                <a:rPr lang="fr-BE" sz="2800" i="1">
                                  <a:solidFill>
                                    <a:schemeClr val="accent1">
                                      <a:lumMod val="50000"/>
                                    </a:schemeClr>
                                  </a:solidFill>
                                  <a:latin typeface="Cambria Math" panose="02040503050406030204" pitchFamily="18" charset="0"/>
                                </a:rPr>
                                <m:t>𝑖</m:t>
                              </m:r>
                            </m:sub>
                          </m:sSub>
                          <m:sSub>
                            <m:sSubPr>
                              <m:ctrlPr>
                                <a:rPr lang="fr-BE" sz="2800" i="1">
                                  <a:solidFill>
                                    <a:schemeClr val="accent1">
                                      <a:lumMod val="50000"/>
                                    </a:schemeClr>
                                  </a:solidFill>
                                  <a:latin typeface="Cambria Math" panose="02040503050406030204" pitchFamily="18" charset="0"/>
                                </a:rPr>
                              </m:ctrlPr>
                            </m:sSubPr>
                            <m:e>
                              <m:r>
                                <a:rPr lang="fr-BE" sz="2800" i="1">
                                  <a:solidFill>
                                    <a:schemeClr val="accent1">
                                      <a:lumMod val="50000"/>
                                    </a:schemeClr>
                                  </a:solidFill>
                                  <a:latin typeface="Cambria Math" panose="02040503050406030204" pitchFamily="18" charset="0"/>
                                </a:rPr>
                                <m:t>𝑥</m:t>
                              </m:r>
                            </m:e>
                            <m:sub>
                              <m:r>
                                <a:rPr lang="fr-BE" sz="2800" i="1">
                                  <a:solidFill>
                                    <a:schemeClr val="accent1">
                                      <a:lumMod val="50000"/>
                                    </a:schemeClr>
                                  </a:solidFill>
                                  <a:latin typeface="Cambria Math" panose="02040503050406030204" pitchFamily="18" charset="0"/>
                                </a:rPr>
                                <m:t>𝑖</m:t>
                              </m:r>
                            </m:sub>
                          </m:sSub>
                        </m:e>
                      </m:nary>
                      <m:r>
                        <a:rPr lang="fr-BE" sz="2800" i="1">
                          <a:solidFill>
                            <a:schemeClr val="accent1">
                              <a:lumMod val="50000"/>
                            </a:schemeClr>
                          </a:solidFill>
                          <a:latin typeface="Cambria Math" panose="02040503050406030204" pitchFamily="18" charset="0"/>
                        </a:rPr>
                        <m:t>+</m:t>
                      </m:r>
                      <m:r>
                        <a:rPr lang="fr-BE" sz="2800" i="1">
                          <a:solidFill>
                            <a:schemeClr val="accent1">
                              <a:lumMod val="50000"/>
                            </a:schemeClr>
                          </a:solidFill>
                          <a:latin typeface="Cambria Math" panose="02040503050406030204" pitchFamily="18" charset="0"/>
                        </a:rPr>
                        <m:t>𝑏</m:t>
                      </m:r>
                    </m:oMath>
                  </m:oMathPara>
                </a14:m>
                <a:endParaRPr lang="fr-BE" altLang="fr-FR" sz="28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endParaRPr>
              </a:p>
            </p:txBody>
          </p:sp>
        </mc:Choice>
        <mc:Fallback>
          <p:sp>
            <p:nvSpPr>
              <p:cNvPr id="10" name="Rectangle 64">
                <a:extLst>
                  <a:ext uri="{FF2B5EF4-FFF2-40B4-BE49-F238E27FC236}">
                    <a16:creationId xmlns:a16="http://schemas.microsoft.com/office/drawing/2014/main" id="{C2C992F5-5F97-4F09-BC3B-F0334C5BF37A}"/>
                  </a:ext>
                </a:extLst>
              </p:cNvPr>
              <p:cNvSpPr>
                <a:spLocks noRot="1" noChangeAspect="1" noMove="1" noResize="1" noEditPoints="1" noAdjustHandles="1" noChangeArrowheads="1" noChangeShapeType="1" noTextEdit="1"/>
              </p:cNvSpPr>
              <p:nvPr/>
            </p:nvSpPr>
            <p:spPr bwMode="auto">
              <a:xfrm>
                <a:off x="781438" y="1510803"/>
                <a:ext cx="10629122" cy="4592539"/>
              </a:xfrm>
              <a:prstGeom prst="rect">
                <a:avLst/>
              </a:prstGeom>
              <a:blipFill>
                <a:blip r:embed="rId3"/>
                <a:stretch>
                  <a:fillRect l="-917" t="-1062"/>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fr-BE">
                    <a:noFill/>
                  </a:rPr>
                  <a:t> </a:t>
                </a:r>
              </a:p>
            </p:txBody>
          </p:sp>
        </mc:Fallback>
      </mc:AlternateContent>
      <p:pic>
        <p:nvPicPr>
          <p:cNvPr id="6" name="Image 5">
            <a:extLst>
              <a:ext uri="{FF2B5EF4-FFF2-40B4-BE49-F238E27FC236}">
                <a16:creationId xmlns:a16="http://schemas.microsoft.com/office/drawing/2014/main" id="{19598E86-C301-4C5D-A60F-A780CCFA4957}"/>
              </a:ext>
            </a:extLst>
          </p:cNvPr>
          <p:cNvPicPr>
            <a:picLocks noChangeAspect="1"/>
          </p:cNvPicPr>
          <p:nvPr/>
        </p:nvPicPr>
        <p:blipFill>
          <a:blip r:embed="rId4"/>
          <a:stretch>
            <a:fillRect/>
          </a:stretch>
        </p:blipFill>
        <p:spPr>
          <a:xfrm>
            <a:off x="5434983" y="1151968"/>
            <a:ext cx="6276975" cy="3476625"/>
          </a:xfrm>
          <a:prstGeom prst="rect">
            <a:avLst/>
          </a:prstGeom>
        </p:spPr>
      </p:pic>
      <mc:AlternateContent xmlns:mc="http://schemas.openxmlformats.org/markup-compatibility/2006" xmlns:a14="http://schemas.microsoft.com/office/drawing/2010/main">
        <mc:Choice Requires="a14">
          <p:sp>
            <p:nvSpPr>
              <p:cNvPr id="2" name="ZoneTexte 1">
                <a:extLst>
                  <a:ext uri="{FF2B5EF4-FFF2-40B4-BE49-F238E27FC236}">
                    <a16:creationId xmlns:a16="http://schemas.microsoft.com/office/drawing/2014/main" id="{982F7359-B36B-4413-A5F0-F52F257F4C03}"/>
                  </a:ext>
                </a:extLst>
              </p:cNvPr>
              <p:cNvSpPr txBox="1"/>
              <p:nvPr/>
            </p:nvSpPr>
            <p:spPr>
              <a:xfrm>
                <a:off x="7854820" y="4881601"/>
                <a:ext cx="4095673" cy="369332"/>
              </a:xfrm>
              <a:prstGeom prst="rect">
                <a:avLst/>
              </a:prstGeom>
              <a:noFill/>
            </p:spPr>
            <p:txBody>
              <a:bodyPr wrap="none" lIns="0" tIns="0" rIns="0" bIns="0" rtlCol="0">
                <a:spAutoFit/>
              </a:bodyPr>
              <a:lstStyle/>
              <a:p>
                <a14:m>
                  <m:oMath xmlns:m="http://schemas.openxmlformats.org/officeDocument/2006/math">
                    <m:r>
                      <a:rPr lang="fr-BE" sz="2400">
                        <a:solidFill>
                          <a:schemeClr val="accent1">
                            <a:lumMod val="50000"/>
                          </a:schemeClr>
                        </a:solidFill>
                        <a:latin typeface="Cambria Math" panose="02040503050406030204" pitchFamily="18" charset="0"/>
                        <a:ea typeface="Times New Roman" panose="02020603050405020304" pitchFamily="18" charset="0"/>
                        <a:cs typeface="Times New Roman" panose="02020603050405020304" pitchFamily="18" charset="0"/>
                      </a:rPr>
                      <m:t>𝜎</m:t>
                    </m:r>
                    <m:r>
                      <a:rPr lang="fr-BE" sz="2400">
                        <a:solidFill>
                          <a:schemeClr val="accent1">
                            <a:lumMod val="50000"/>
                          </a:schemeClr>
                        </a:solidFill>
                        <a:latin typeface="Cambria Math" panose="02040503050406030204" pitchFamily="18" charset="0"/>
                        <a:ea typeface="Times New Roman" panose="02020603050405020304" pitchFamily="18" charset="0"/>
                        <a:cs typeface="Times New Roman" panose="02020603050405020304" pitchFamily="18" charset="0"/>
                      </a:rPr>
                      <m:t> : </m:t>
                    </m:r>
                  </m:oMath>
                </a14:m>
                <a:r>
                  <a:rPr lang="fr-BE"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linéaire ou non linéaire</a:t>
                </a:r>
              </a:p>
            </p:txBody>
          </p:sp>
        </mc:Choice>
        <mc:Fallback xmlns="">
          <p:sp>
            <p:nvSpPr>
              <p:cNvPr id="2" name="ZoneTexte 1">
                <a:extLst>
                  <a:ext uri="{FF2B5EF4-FFF2-40B4-BE49-F238E27FC236}">
                    <a16:creationId xmlns:a16="http://schemas.microsoft.com/office/drawing/2014/main" id="{982F7359-B36B-4413-A5F0-F52F257F4C03}"/>
                  </a:ext>
                </a:extLst>
              </p:cNvPr>
              <p:cNvSpPr txBox="1">
                <a:spLocks noRot="1" noChangeAspect="1" noMove="1" noResize="1" noEditPoints="1" noAdjustHandles="1" noChangeArrowheads="1" noChangeShapeType="1" noTextEdit="1"/>
              </p:cNvSpPr>
              <p:nvPr/>
            </p:nvSpPr>
            <p:spPr>
              <a:xfrm>
                <a:off x="7854820" y="4881601"/>
                <a:ext cx="4095673" cy="369332"/>
              </a:xfrm>
              <a:prstGeom prst="rect">
                <a:avLst/>
              </a:prstGeom>
              <a:blipFill>
                <a:blip r:embed="rId5"/>
                <a:stretch>
                  <a:fillRect l="-1937" t="-28333" r="-4173" b="-48333"/>
                </a:stretch>
              </a:blipFill>
            </p:spPr>
            <p:txBody>
              <a:bodyPr/>
              <a:lstStyle/>
              <a:p>
                <a:r>
                  <a:rPr lang="fr-BE">
                    <a:noFill/>
                  </a:rPr>
                  <a:t> </a:t>
                </a:r>
              </a:p>
            </p:txBody>
          </p:sp>
        </mc:Fallback>
      </mc:AlternateContent>
    </p:spTree>
    <p:extLst>
      <p:ext uri="{BB962C8B-B14F-4D97-AF65-F5344CB8AC3E}">
        <p14:creationId xmlns:p14="http://schemas.microsoft.com/office/powerpoint/2010/main" val="2507883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a:t>28-08-2019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7</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Fonction d’activation linéaire</a:t>
            </a:r>
          </a:p>
        </p:txBody>
      </p:sp>
      <p:pic>
        <p:nvPicPr>
          <p:cNvPr id="2" name="Image 1">
            <a:extLst>
              <a:ext uri="{FF2B5EF4-FFF2-40B4-BE49-F238E27FC236}">
                <a16:creationId xmlns:a16="http://schemas.microsoft.com/office/drawing/2014/main" id="{08A56EC9-7F81-4A39-9534-40C8EA094120}"/>
              </a:ext>
            </a:extLst>
          </p:cNvPr>
          <p:cNvPicPr>
            <a:picLocks noChangeAspect="1"/>
          </p:cNvPicPr>
          <p:nvPr/>
        </p:nvPicPr>
        <p:blipFill>
          <a:blip r:embed="rId3"/>
          <a:stretch>
            <a:fillRect/>
          </a:stretch>
        </p:blipFill>
        <p:spPr>
          <a:xfrm>
            <a:off x="2958398" y="1806990"/>
            <a:ext cx="6489040" cy="3778679"/>
          </a:xfrm>
          <a:prstGeom prst="rect">
            <a:avLst/>
          </a:prstGeom>
        </p:spPr>
      </p:pic>
    </p:spTree>
    <p:extLst>
      <p:ext uri="{BB962C8B-B14F-4D97-AF65-F5344CB8AC3E}">
        <p14:creationId xmlns:p14="http://schemas.microsoft.com/office/powerpoint/2010/main" val="1405107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8</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781438" y="1510803"/>
            <a:ext cx="10629122"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Fonction d’activation non linéaire</a:t>
            </a:r>
          </a:p>
        </p:txBody>
      </p:sp>
      <p:pic>
        <p:nvPicPr>
          <p:cNvPr id="13" name="Image 12">
            <a:extLst>
              <a:ext uri="{FF2B5EF4-FFF2-40B4-BE49-F238E27FC236}">
                <a16:creationId xmlns:a16="http://schemas.microsoft.com/office/drawing/2014/main" id="{45EB4AC6-7A8A-4C6C-BAC2-EFE8488AEB3B}"/>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5671514" y="3080713"/>
            <a:ext cx="4865352" cy="2351519"/>
          </a:xfrm>
          <a:prstGeom prst="rect">
            <a:avLst/>
          </a:prstGeom>
          <a:noFill/>
          <a:ln>
            <a:noFill/>
          </a:ln>
        </p:spPr>
      </p:pic>
      <p:sp>
        <p:nvSpPr>
          <p:cNvPr id="14" name="ZoneTexte 13">
            <a:extLst>
              <a:ext uri="{FF2B5EF4-FFF2-40B4-BE49-F238E27FC236}">
                <a16:creationId xmlns:a16="http://schemas.microsoft.com/office/drawing/2014/main" id="{F867AB9D-E5F9-445A-9FFA-7565F8CD9961}"/>
              </a:ext>
            </a:extLst>
          </p:cNvPr>
          <p:cNvSpPr txBox="1"/>
          <p:nvPr/>
        </p:nvSpPr>
        <p:spPr>
          <a:xfrm>
            <a:off x="5545722" y="2483462"/>
            <a:ext cx="6646277" cy="584775"/>
          </a:xfrm>
          <a:prstGeom prst="rect">
            <a:avLst/>
          </a:prstGeom>
          <a:noFill/>
        </p:spPr>
        <p:txBody>
          <a:bodyPr wrap="square" rtlCol="0">
            <a:spAutoFit/>
          </a:bodyPr>
          <a:lstStyle/>
          <a:p>
            <a:r>
              <a:rPr lang="fr-BE" sz="3200" dirty="0" err="1">
                <a:solidFill>
                  <a:schemeClr val="accent1">
                    <a:lumMod val="50000"/>
                  </a:schemeClr>
                </a:solidFill>
              </a:rPr>
              <a:t>LeakyReLU</a:t>
            </a:r>
            <a:r>
              <a:rPr lang="fr-BE" sz="3200" dirty="0">
                <a:solidFill>
                  <a:schemeClr val="accent1">
                    <a:lumMod val="50000"/>
                  </a:schemeClr>
                </a:solidFill>
              </a:rPr>
              <a:t> (</a:t>
            </a:r>
            <a:r>
              <a:rPr lang="fr-BE" sz="3200" dirty="0" err="1">
                <a:solidFill>
                  <a:schemeClr val="accent1">
                    <a:lumMod val="50000"/>
                  </a:schemeClr>
                </a:solidFill>
              </a:rPr>
              <a:t>Leaky</a:t>
            </a:r>
            <a:r>
              <a:rPr lang="fr-BE" sz="3200" dirty="0">
                <a:solidFill>
                  <a:schemeClr val="accent1">
                    <a:lumMod val="50000"/>
                  </a:schemeClr>
                </a:solidFill>
              </a:rPr>
              <a:t> Rectifier </a:t>
            </a:r>
            <a:r>
              <a:rPr lang="fr-BE" sz="3200" dirty="0" err="1">
                <a:solidFill>
                  <a:schemeClr val="accent1">
                    <a:lumMod val="50000"/>
                  </a:schemeClr>
                </a:solidFill>
              </a:rPr>
              <a:t>Linear</a:t>
            </a:r>
            <a:r>
              <a:rPr lang="fr-BE" sz="3200" dirty="0">
                <a:solidFill>
                  <a:schemeClr val="accent1">
                    <a:lumMod val="50000"/>
                  </a:schemeClr>
                </a:solidFill>
              </a:rPr>
              <a:t> Unit) </a:t>
            </a:r>
          </a:p>
        </p:txBody>
      </p:sp>
      <mc:AlternateContent xmlns:mc="http://schemas.openxmlformats.org/markup-compatibility/2006" xmlns:a14="http://schemas.microsoft.com/office/drawing/2010/main">
        <mc:Choice Requires="a14">
          <p:sp>
            <p:nvSpPr>
              <p:cNvPr id="8" name="Rectangle 7">
                <a:extLst>
                  <a:ext uri="{FF2B5EF4-FFF2-40B4-BE49-F238E27FC236}">
                    <a16:creationId xmlns:a16="http://schemas.microsoft.com/office/drawing/2014/main" id="{78ABF733-48B8-431B-91FA-C5440A9B67BA}"/>
                  </a:ext>
                </a:extLst>
              </p:cNvPr>
              <p:cNvSpPr/>
              <p:nvPr/>
            </p:nvSpPr>
            <p:spPr>
              <a:xfrm>
                <a:off x="5946766" y="4580802"/>
                <a:ext cx="4047262" cy="523220"/>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fr-BE" sz="2800" i="1" smtClean="0">
                              <a:latin typeface="Cambria Math" panose="02040503050406030204" pitchFamily="18" charset="0"/>
                            </a:rPr>
                          </m:ctrlPr>
                        </m:dPr>
                        <m:e>
                          <m:r>
                            <a:rPr lang="fr-BE" sz="2800" i="1">
                              <a:latin typeface="Cambria Math" panose="02040503050406030204" pitchFamily="18" charset="0"/>
                            </a:rPr>
                            <m:t>𝑓</m:t>
                          </m:r>
                          <m:d>
                            <m:dPr>
                              <m:ctrlPr>
                                <a:rPr lang="fr-BE" sz="2800" i="1">
                                  <a:latin typeface="Cambria Math" panose="02040503050406030204" pitchFamily="18" charset="0"/>
                                </a:rPr>
                              </m:ctrlPr>
                            </m:dPr>
                            <m:e>
                              <m:r>
                                <a:rPr lang="fr-BE" sz="2800" i="1">
                                  <a:latin typeface="Cambria Math" panose="02040503050406030204" pitchFamily="18" charset="0"/>
                                </a:rPr>
                                <m:t>𝑥</m:t>
                              </m:r>
                            </m:e>
                          </m:d>
                          <m:r>
                            <a:rPr lang="fr-BE" sz="2800" i="0">
                              <a:latin typeface="Cambria Math" panose="02040503050406030204" pitchFamily="18" charset="0"/>
                            </a:rPr>
                            <m:t>=</m:t>
                          </m:r>
                          <m:r>
                            <m:rPr>
                              <m:sty m:val="p"/>
                            </m:rPr>
                            <a:rPr lang="fr-BE" sz="2800" i="0">
                              <a:latin typeface="Cambria Math" panose="02040503050406030204" pitchFamily="18" charset="0"/>
                            </a:rPr>
                            <m:t>ma</m:t>
                          </m:r>
                          <m:func>
                            <m:funcPr>
                              <m:ctrlPr>
                                <a:rPr lang="fr-BE" sz="2800" i="1">
                                  <a:latin typeface="Cambria Math" panose="02040503050406030204" pitchFamily="18" charset="0"/>
                                </a:rPr>
                              </m:ctrlPr>
                            </m:funcPr>
                            <m:fName>
                              <m:r>
                                <m:rPr>
                                  <m:sty m:val="p"/>
                                </m:rPr>
                                <a:rPr lang="fr-BE" sz="2800" i="0">
                                  <a:latin typeface="Cambria Math" panose="02040503050406030204" pitchFamily="18" charset="0"/>
                                </a:rPr>
                                <m:t>x</m:t>
                              </m:r>
                            </m:fName>
                            <m:e>
                              <m:r>
                                <a:rPr lang="fr-BE" sz="2800" i="0">
                                  <a:latin typeface="Cambria Math" panose="02040503050406030204" pitchFamily="18" charset="0"/>
                                </a:rPr>
                                <m:t>(</m:t>
                              </m:r>
                            </m:e>
                          </m:func>
                          <m:r>
                            <m:rPr>
                              <m:sty m:val="p"/>
                            </m:rPr>
                            <a:rPr lang="fr-BE" sz="2800" b="0" i="0" smtClean="0">
                              <a:latin typeface="Cambria Math" panose="02040503050406030204" pitchFamily="18" charset="0"/>
                            </a:rPr>
                            <m:t>pente</m:t>
                          </m:r>
                          <m:r>
                            <a:rPr lang="fr-BE" sz="2800" b="0" i="1" smtClean="0">
                              <a:latin typeface="Cambria Math" panose="02040503050406030204" pitchFamily="18" charset="0"/>
                            </a:rPr>
                            <m:t>.</m:t>
                          </m:r>
                          <m:r>
                            <a:rPr lang="fr-BE" sz="2800" i="1">
                              <a:latin typeface="Cambria Math" panose="02040503050406030204" pitchFamily="18" charset="0"/>
                            </a:rPr>
                            <m:t>𝑥</m:t>
                          </m:r>
                          <m:r>
                            <a:rPr lang="fr-BE" sz="2800" i="0">
                              <a:latin typeface="Cambria Math" panose="02040503050406030204" pitchFamily="18" charset="0"/>
                            </a:rPr>
                            <m:t>,</m:t>
                          </m:r>
                          <m:r>
                            <a:rPr lang="fr-BE" sz="2800" i="1">
                              <a:latin typeface="Cambria Math" panose="02040503050406030204" pitchFamily="18" charset="0"/>
                            </a:rPr>
                            <m:t>𝑥</m:t>
                          </m:r>
                        </m:e>
                      </m:d>
                    </m:oMath>
                  </m:oMathPara>
                </a14:m>
                <a:endParaRPr lang="fr-BE" sz="2800" dirty="0"/>
              </a:p>
            </p:txBody>
          </p:sp>
        </mc:Choice>
        <mc:Fallback xmlns="">
          <p:sp>
            <p:nvSpPr>
              <p:cNvPr id="8" name="Rectangle 7">
                <a:extLst>
                  <a:ext uri="{FF2B5EF4-FFF2-40B4-BE49-F238E27FC236}">
                    <a16:creationId xmlns:a16="http://schemas.microsoft.com/office/drawing/2014/main" id="{78ABF733-48B8-431B-91FA-C5440A9B67BA}"/>
                  </a:ext>
                </a:extLst>
              </p:cNvPr>
              <p:cNvSpPr>
                <a:spLocks noRot="1" noChangeAspect="1" noMove="1" noResize="1" noEditPoints="1" noAdjustHandles="1" noChangeArrowheads="1" noChangeShapeType="1" noTextEdit="1"/>
              </p:cNvSpPr>
              <p:nvPr/>
            </p:nvSpPr>
            <p:spPr>
              <a:xfrm>
                <a:off x="5946766" y="4580802"/>
                <a:ext cx="4047262" cy="523220"/>
              </a:xfrm>
              <a:prstGeom prst="rect">
                <a:avLst/>
              </a:prstGeom>
              <a:blipFill>
                <a:blip r:embed="rId4"/>
                <a:stretch>
                  <a:fillRect/>
                </a:stretch>
              </a:blipFill>
            </p:spPr>
            <p:txBody>
              <a:bodyPr/>
              <a:lstStyle/>
              <a:p>
                <a:r>
                  <a:rPr lang="fr-BE">
                    <a:noFill/>
                  </a:rPr>
                  <a:t> </a:t>
                </a:r>
              </a:p>
            </p:txBody>
          </p:sp>
        </mc:Fallback>
      </mc:AlternateContent>
      <p:pic>
        <p:nvPicPr>
          <p:cNvPr id="16" name="Image 15">
            <a:extLst>
              <a:ext uri="{FF2B5EF4-FFF2-40B4-BE49-F238E27FC236}">
                <a16:creationId xmlns:a16="http://schemas.microsoft.com/office/drawing/2014/main" id="{2FA8B62F-1510-4F1D-8087-BBB0BE084C54}"/>
              </a:ext>
            </a:extLst>
          </p:cNvPr>
          <p:cNvPicPr/>
          <p:nvPr/>
        </p:nvPicPr>
        <p:blipFill>
          <a:blip r:embed="rId5"/>
          <a:stretch>
            <a:fillRect/>
          </a:stretch>
        </p:blipFill>
        <p:spPr>
          <a:xfrm>
            <a:off x="355173" y="3064341"/>
            <a:ext cx="3709253" cy="2462946"/>
          </a:xfrm>
          <a:prstGeom prst="rect">
            <a:avLst/>
          </a:prstGeom>
        </p:spPr>
      </p:pic>
      <p:sp>
        <p:nvSpPr>
          <p:cNvPr id="17" name="ZoneTexte 16">
            <a:extLst>
              <a:ext uri="{FF2B5EF4-FFF2-40B4-BE49-F238E27FC236}">
                <a16:creationId xmlns:a16="http://schemas.microsoft.com/office/drawing/2014/main" id="{B75B71DF-AFF4-4AB3-BD13-997B6072D7C5}"/>
              </a:ext>
            </a:extLst>
          </p:cNvPr>
          <p:cNvSpPr txBox="1"/>
          <p:nvPr/>
        </p:nvSpPr>
        <p:spPr>
          <a:xfrm>
            <a:off x="157065" y="2495939"/>
            <a:ext cx="4473355" cy="584775"/>
          </a:xfrm>
          <a:prstGeom prst="rect">
            <a:avLst/>
          </a:prstGeom>
          <a:noFill/>
        </p:spPr>
        <p:txBody>
          <a:bodyPr wrap="square" rtlCol="0">
            <a:spAutoFit/>
          </a:bodyPr>
          <a:lstStyle/>
          <a:p>
            <a:r>
              <a:rPr lang="fr-BE" sz="3200" dirty="0">
                <a:solidFill>
                  <a:schemeClr val="accent1">
                    <a:lumMod val="50000"/>
                  </a:schemeClr>
                </a:solidFill>
              </a:rPr>
              <a:t>Tangente hyperbolique</a:t>
            </a:r>
          </a:p>
        </p:txBody>
      </p:sp>
    </p:spTree>
    <p:extLst>
      <p:ext uri="{BB962C8B-B14F-4D97-AF65-F5344CB8AC3E}">
        <p14:creationId xmlns:p14="http://schemas.microsoft.com/office/powerpoint/2010/main" val="30468410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8AF22030-B7A1-4F30-B03D-001C6BF94932}"/>
              </a:ext>
            </a:extLst>
          </p:cNvPr>
          <p:cNvSpPr>
            <a:spLocks noGrp="1"/>
          </p:cNvSpPr>
          <p:nvPr>
            <p:ph type="title"/>
          </p:nvPr>
        </p:nvSpPr>
        <p:spPr>
          <a:xfrm>
            <a:off x="755780" y="1"/>
            <a:ext cx="7099040" cy="1642180"/>
          </a:xfrm>
          <a:noFill/>
          <a:effectLst>
            <a:softEdge rad="12700"/>
          </a:effectLst>
        </p:spPr>
        <p:txBody>
          <a:bodyPr>
            <a:noAutofit/>
          </a:bodyPr>
          <a:lstStyle/>
          <a:p>
            <a:r>
              <a:rPr lang="fr-BE" sz="5400" b="1" u="sng" dirty="0">
                <a:solidFill>
                  <a:schemeClr val="accent1">
                    <a:lumMod val="75000"/>
                  </a:schemeClr>
                </a:solidFill>
                <a:effectLst>
                  <a:outerShdw blurRad="38100" dist="38100" dir="2700000" algn="tl">
                    <a:srgbClr val="000000">
                      <a:alpha val="43137"/>
                    </a:srgbClr>
                  </a:outerShdw>
                </a:effectLst>
              </a:rPr>
              <a:t>Introduction</a:t>
            </a:r>
          </a:p>
        </p:txBody>
      </p:sp>
      <p:cxnSp>
        <p:nvCxnSpPr>
          <p:cNvPr id="11" name="Connecteur droit 10">
            <a:extLst>
              <a:ext uri="{FF2B5EF4-FFF2-40B4-BE49-F238E27FC236}">
                <a16:creationId xmlns:a16="http://schemas.microsoft.com/office/drawing/2014/main" id="{53B3DD2F-AE09-4031-828A-B4E8961CE168}"/>
              </a:ext>
            </a:extLst>
          </p:cNvPr>
          <p:cNvCxnSpPr/>
          <p:nvPr/>
        </p:nvCxnSpPr>
        <p:spPr>
          <a:xfrm>
            <a:off x="157065" y="5803641"/>
            <a:ext cx="11877869" cy="0"/>
          </a:xfrm>
          <a:prstGeom prst="line">
            <a:avLst/>
          </a:prstGeom>
          <a:ln w="50800">
            <a:gradFill flip="none" rotWithShape="1">
              <a:gsLst>
                <a:gs pos="0">
                  <a:schemeClr val="bg1">
                    <a:lumMod val="50000"/>
                  </a:schemeClr>
                </a:gs>
                <a:gs pos="38000">
                  <a:schemeClr val="accent1">
                    <a:lumMod val="45000"/>
                    <a:lumOff val="55000"/>
                  </a:schemeClr>
                </a:gs>
                <a:gs pos="77000">
                  <a:schemeClr val="accent1">
                    <a:lumMod val="45000"/>
                    <a:lumOff val="55000"/>
                  </a:schemeClr>
                </a:gs>
                <a:gs pos="100000">
                  <a:schemeClr val="accent1">
                    <a:lumMod val="30000"/>
                    <a:lumOff val="7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9" name="Espace réservé de la date 18">
            <a:extLst>
              <a:ext uri="{FF2B5EF4-FFF2-40B4-BE49-F238E27FC236}">
                <a16:creationId xmlns:a16="http://schemas.microsoft.com/office/drawing/2014/main" id="{4D364CB2-C5F9-46FD-A1AD-163AAAD6398B}"/>
              </a:ext>
            </a:extLst>
          </p:cNvPr>
          <p:cNvSpPr>
            <a:spLocks noGrp="1"/>
          </p:cNvSpPr>
          <p:nvPr>
            <p:ph type="dt" sz="half" idx="10"/>
          </p:nvPr>
        </p:nvSpPr>
        <p:spPr/>
        <p:txBody>
          <a:bodyPr/>
          <a:lstStyle/>
          <a:p>
            <a:r>
              <a:rPr lang="fr-FR" dirty="0"/>
              <a:t>30-08-2019</a:t>
            </a:r>
            <a:endParaRPr lang="fr-BE" dirty="0"/>
          </a:p>
        </p:txBody>
      </p:sp>
      <p:sp>
        <p:nvSpPr>
          <p:cNvPr id="20" name="Espace réservé du pied de page 19">
            <a:extLst>
              <a:ext uri="{FF2B5EF4-FFF2-40B4-BE49-F238E27FC236}">
                <a16:creationId xmlns:a16="http://schemas.microsoft.com/office/drawing/2014/main" id="{4BB74D9F-54C9-4F0C-85B8-8EBEFADB43F1}"/>
              </a:ext>
            </a:extLst>
          </p:cNvPr>
          <p:cNvSpPr>
            <a:spLocks noGrp="1"/>
          </p:cNvSpPr>
          <p:nvPr>
            <p:ph type="ftr" sz="quarter" idx="11"/>
          </p:nvPr>
        </p:nvSpPr>
        <p:spPr/>
        <p:txBody>
          <a:bodyPr/>
          <a:lstStyle/>
          <a:p>
            <a:r>
              <a:rPr lang="fr-BE"/>
              <a:t>ROMBAUX Michaël - IG CHARLEROI</a:t>
            </a:r>
            <a:endParaRPr lang="fr-BE" dirty="0"/>
          </a:p>
        </p:txBody>
      </p:sp>
      <p:sp>
        <p:nvSpPr>
          <p:cNvPr id="21" name="Espace réservé du numéro de diapositive 20">
            <a:extLst>
              <a:ext uri="{FF2B5EF4-FFF2-40B4-BE49-F238E27FC236}">
                <a16:creationId xmlns:a16="http://schemas.microsoft.com/office/drawing/2014/main" id="{11AB67D5-8970-4C6C-80C9-DFD76459B0A2}"/>
              </a:ext>
            </a:extLst>
          </p:cNvPr>
          <p:cNvSpPr>
            <a:spLocks noGrp="1"/>
          </p:cNvSpPr>
          <p:nvPr>
            <p:ph type="sldNum" sz="quarter" idx="12"/>
          </p:nvPr>
        </p:nvSpPr>
        <p:spPr/>
        <p:txBody>
          <a:bodyPr/>
          <a:lstStyle/>
          <a:p>
            <a:fld id="{9350655B-B394-4670-AE82-A64F671D6FCB}" type="slidenum">
              <a:rPr lang="fr-BE" smtClean="0"/>
              <a:pPr/>
              <a:t>9</a:t>
            </a:fld>
            <a:endParaRPr lang="fr-BE" dirty="0"/>
          </a:p>
        </p:txBody>
      </p:sp>
      <p:sp>
        <p:nvSpPr>
          <p:cNvPr id="10" name="Rectangle 64">
            <a:extLst>
              <a:ext uri="{FF2B5EF4-FFF2-40B4-BE49-F238E27FC236}">
                <a16:creationId xmlns:a16="http://schemas.microsoft.com/office/drawing/2014/main" id="{C2C992F5-5F97-4F09-BC3B-F0334C5BF37A}"/>
              </a:ext>
            </a:extLst>
          </p:cNvPr>
          <p:cNvSpPr>
            <a:spLocks noChangeArrowheads="1"/>
          </p:cNvSpPr>
          <p:nvPr/>
        </p:nvSpPr>
        <p:spPr bwMode="auto">
          <a:xfrm>
            <a:off x="807097" y="1182544"/>
            <a:ext cx="11590465" cy="1169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marL="285750" lvl="0" indent="-285750" eaLnBrk="0" fontAlgn="base" hangingPunct="0">
              <a:spcBef>
                <a:spcPct val="0"/>
              </a:spcBef>
              <a:spcAft>
                <a:spcPct val="0"/>
              </a:spcAft>
              <a:buFont typeface="Wingdings" panose="05000000000000000000" pitchFamily="2" charset="2"/>
              <a:buChar char="q"/>
            </a:pPr>
            <a:r>
              <a:rPr lang="fr-BE" altLang="fr-FR" sz="2400" dirty="0">
                <a:solidFill>
                  <a:schemeClr val="accent1">
                    <a:lumMod val="50000"/>
                  </a:schemeClr>
                </a:solidFill>
                <a:latin typeface="Verdana" panose="020B0604030504040204" pitchFamily="34" charset="0"/>
                <a:ea typeface="Times New Roman" panose="02020603050405020304" pitchFamily="18" charset="0"/>
                <a:cs typeface="Times New Roman" panose="02020603050405020304" pitchFamily="18" charset="0"/>
              </a:rPr>
              <a:t> Le réseau de neurones</a:t>
            </a:r>
          </a:p>
          <a:p>
            <a:pPr lvl="1" eaLnBrk="0" fontAlgn="base" hangingPunct="0">
              <a:spcBef>
                <a:spcPct val="0"/>
              </a:spcBef>
              <a:spcAft>
                <a:spcPct val="0"/>
              </a:spcAft>
            </a:pPr>
            <a:endParaRPr lang="fr-BE" sz="1000" dirty="0">
              <a:solidFill>
                <a:schemeClr val="accent1">
                  <a:lumMod val="50000"/>
                </a:schemeClr>
              </a:solidFill>
              <a:latin typeface="Verdana" panose="020B0604030504040204" pitchFamily="34" charset="0"/>
              <a:cs typeface="Times New Roman" panose="02020603050405020304" pitchFamily="18" charset="0"/>
            </a:endParaRPr>
          </a:p>
          <a:p>
            <a:r>
              <a:rPr lang="fr-BE" dirty="0">
                <a:solidFill>
                  <a:schemeClr val="accent1">
                    <a:lumMod val="50000"/>
                  </a:schemeClr>
                </a:solidFill>
                <a:latin typeface="Verdana" panose="020B0604030504040204" pitchFamily="34" charset="0"/>
                <a:cs typeface="Times New Roman" panose="02020603050405020304" pitchFamily="18" charset="0"/>
              </a:rPr>
              <a:t>Feedforward ou Unidirectionnelle                 Back Propagation ou Rétropropagation du gradient</a:t>
            </a:r>
            <a:endParaRPr lang="fr-BE" dirty="0"/>
          </a:p>
          <a:p>
            <a:pPr eaLnBrk="0" fontAlgn="base" hangingPunct="0">
              <a:spcBef>
                <a:spcPct val="0"/>
              </a:spcBef>
              <a:spcAft>
                <a:spcPct val="0"/>
              </a:spcAft>
            </a:pPr>
            <a:r>
              <a:rPr lang="fr-BE" dirty="0">
                <a:solidFill>
                  <a:schemeClr val="accent1">
                    <a:lumMod val="50000"/>
                  </a:schemeClr>
                </a:solidFill>
                <a:latin typeface="Verdana" panose="020B0604030504040204" pitchFamily="34" charset="0"/>
                <a:cs typeface="Times New Roman" panose="02020603050405020304" pitchFamily="18" charset="0"/>
              </a:rPr>
              <a:t> 	</a:t>
            </a:r>
            <a:endParaRPr lang="fr-BE" altLang="fr-FR" dirty="0">
              <a:solidFill>
                <a:schemeClr val="accent1">
                  <a:lumMod val="50000"/>
                </a:schemeClr>
              </a:solidFill>
              <a:latin typeface="Verdana" panose="020B0604030504040204" pitchFamily="34" charset="0"/>
              <a:cs typeface="Times New Roman" panose="02020603050405020304" pitchFamily="18" charset="0"/>
            </a:endParaRPr>
          </a:p>
        </p:txBody>
      </p:sp>
      <p:pic>
        <p:nvPicPr>
          <p:cNvPr id="2" name="Image 1">
            <a:extLst>
              <a:ext uri="{FF2B5EF4-FFF2-40B4-BE49-F238E27FC236}">
                <a16:creationId xmlns:a16="http://schemas.microsoft.com/office/drawing/2014/main" id="{13524D21-1FDA-4BC2-A63A-183B93BF92A9}"/>
              </a:ext>
            </a:extLst>
          </p:cNvPr>
          <p:cNvPicPr>
            <a:picLocks noChangeAspect="1"/>
          </p:cNvPicPr>
          <p:nvPr/>
        </p:nvPicPr>
        <p:blipFill>
          <a:blip r:embed="rId3"/>
          <a:stretch>
            <a:fillRect/>
          </a:stretch>
        </p:blipFill>
        <p:spPr>
          <a:xfrm>
            <a:off x="807098" y="2164367"/>
            <a:ext cx="3984573" cy="2645441"/>
          </a:xfrm>
          <a:prstGeom prst="rect">
            <a:avLst/>
          </a:prstGeom>
        </p:spPr>
      </p:pic>
      <p:pic>
        <p:nvPicPr>
          <p:cNvPr id="12" name="Image 11">
            <a:extLst>
              <a:ext uri="{FF2B5EF4-FFF2-40B4-BE49-F238E27FC236}">
                <a16:creationId xmlns:a16="http://schemas.microsoft.com/office/drawing/2014/main" id="{7D83104F-96E9-494E-871B-7CACFC80308E}"/>
              </a:ext>
            </a:extLst>
          </p:cNvPr>
          <p:cNvPicPr>
            <a:picLocks noChangeAspect="1"/>
          </p:cNvPicPr>
          <p:nvPr/>
        </p:nvPicPr>
        <p:blipFill>
          <a:blip r:embed="rId3"/>
          <a:stretch>
            <a:fillRect/>
          </a:stretch>
        </p:blipFill>
        <p:spPr>
          <a:xfrm>
            <a:off x="6588247" y="2173745"/>
            <a:ext cx="3970448" cy="2636063"/>
          </a:xfrm>
          <a:prstGeom prst="rect">
            <a:avLst/>
          </a:prstGeom>
        </p:spPr>
      </p:pic>
      <p:sp>
        <p:nvSpPr>
          <p:cNvPr id="3" name="Flèche : droite 2">
            <a:extLst>
              <a:ext uri="{FF2B5EF4-FFF2-40B4-BE49-F238E27FC236}">
                <a16:creationId xmlns:a16="http://schemas.microsoft.com/office/drawing/2014/main" id="{5D26380F-D144-4560-942A-EC8012B6BDEA}"/>
              </a:ext>
            </a:extLst>
          </p:cNvPr>
          <p:cNvSpPr/>
          <p:nvPr/>
        </p:nvSpPr>
        <p:spPr>
          <a:xfrm>
            <a:off x="1730812" y="3053833"/>
            <a:ext cx="2137144" cy="4332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BE" dirty="0"/>
              <a:t>Information</a:t>
            </a:r>
          </a:p>
        </p:txBody>
      </p:sp>
      <p:sp>
        <p:nvSpPr>
          <p:cNvPr id="13" name="Flèche : droite 12">
            <a:extLst>
              <a:ext uri="{FF2B5EF4-FFF2-40B4-BE49-F238E27FC236}">
                <a16:creationId xmlns:a16="http://schemas.microsoft.com/office/drawing/2014/main" id="{34571FF9-DA39-432D-A18E-129D4479D662}"/>
              </a:ext>
            </a:extLst>
          </p:cNvPr>
          <p:cNvSpPr/>
          <p:nvPr/>
        </p:nvSpPr>
        <p:spPr>
          <a:xfrm>
            <a:off x="7504899" y="3027033"/>
            <a:ext cx="2137144" cy="43325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BE" dirty="0"/>
              <a:t>Information</a:t>
            </a:r>
          </a:p>
        </p:txBody>
      </p:sp>
      <p:sp>
        <p:nvSpPr>
          <p:cNvPr id="9" name="Flèche : courbe vers le haut 8">
            <a:extLst>
              <a:ext uri="{FF2B5EF4-FFF2-40B4-BE49-F238E27FC236}">
                <a16:creationId xmlns:a16="http://schemas.microsoft.com/office/drawing/2014/main" id="{B3D9F14E-F3C2-4AC8-B7BB-E4FB5A791453}"/>
              </a:ext>
            </a:extLst>
          </p:cNvPr>
          <p:cNvSpPr/>
          <p:nvPr/>
        </p:nvSpPr>
        <p:spPr>
          <a:xfrm flipH="1">
            <a:off x="9010454" y="3587507"/>
            <a:ext cx="1140324" cy="541621"/>
          </a:xfrm>
          <a:prstGeom prst="curvedUpArrow">
            <a:avLst>
              <a:gd name="adj1" fmla="val 25000"/>
              <a:gd name="adj2" fmla="val 50000"/>
              <a:gd name="adj3" fmla="val 3285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BE">
              <a:solidFill>
                <a:schemeClr val="tx1"/>
              </a:solidFill>
            </a:endParaRPr>
          </a:p>
        </p:txBody>
      </p:sp>
      <p:sp>
        <p:nvSpPr>
          <p:cNvPr id="14" name="ZoneTexte 13">
            <a:extLst>
              <a:ext uri="{FF2B5EF4-FFF2-40B4-BE49-F238E27FC236}">
                <a16:creationId xmlns:a16="http://schemas.microsoft.com/office/drawing/2014/main" id="{A94DB714-F494-488B-969F-EBAE2EE2999C}"/>
              </a:ext>
            </a:extLst>
          </p:cNvPr>
          <p:cNvSpPr txBox="1"/>
          <p:nvPr/>
        </p:nvSpPr>
        <p:spPr>
          <a:xfrm>
            <a:off x="6588247" y="5093727"/>
            <a:ext cx="4263657" cy="646331"/>
          </a:xfrm>
          <a:prstGeom prst="rect">
            <a:avLst/>
          </a:prstGeom>
          <a:noFill/>
        </p:spPr>
        <p:txBody>
          <a:bodyPr wrap="square" rtlCol="0">
            <a:spAutoFit/>
          </a:bodyPr>
          <a:lstStyle/>
          <a:p>
            <a:r>
              <a:rPr lang="fr-BE" dirty="0">
                <a:solidFill>
                  <a:schemeClr val="accent1">
                    <a:lumMod val="50000"/>
                  </a:schemeClr>
                </a:solidFill>
                <a:latin typeface="Verdana" panose="020B0604030504040204" pitchFamily="34" charset="0"/>
                <a:cs typeface="Times New Roman" panose="02020603050405020304" pitchFamily="18" charset="0"/>
              </a:rPr>
              <a:t>Permet la minimisation de l’erreur</a:t>
            </a:r>
          </a:p>
          <a:p>
            <a:r>
              <a:rPr lang="fr-BE" dirty="0">
                <a:solidFill>
                  <a:schemeClr val="accent1">
                    <a:lumMod val="50000"/>
                  </a:schemeClr>
                </a:solidFill>
                <a:latin typeface="Verdana" panose="020B0604030504040204" pitchFamily="34" charset="0"/>
                <a:cs typeface="Times New Roman" panose="02020603050405020304" pitchFamily="18" charset="0"/>
              </a:rPr>
              <a:t>afin de converger vers l’optimum</a:t>
            </a:r>
            <a:endParaRPr lang="fr-BE" dirty="0"/>
          </a:p>
        </p:txBody>
      </p:sp>
    </p:spTree>
    <p:extLst>
      <p:ext uri="{BB962C8B-B14F-4D97-AF65-F5344CB8AC3E}">
        <p14:creationId xmlns:p14="http://schemas.microsoft.com/office/powerpoint/2010/main" val="1001556894"/>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3038</TotalTime>
  <Words>1888</Words>
  <Application>Microsoft Office PowerPoint</Application>
  <PresentationFormat>Grand écran</PresentationFormat>
  <Paragraphs>666</Paragraphs>
  <Slides>41</Slides>
  <Notes>16</Notes>
  <HiddenSlides>1</HiddenSlides>
  <MMClips>1</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41</vt:i4>
      </vt:variant>
    </vt:vector>
  </HeadingPairs>
  <TitlesOfParts>
    <vt:vector size="49" baseType="lpstr">
      <vt:lpstr>Arial</vt:lpstr>
      <vt:lpstr>Calibri</vt:lpstr>
      <vt:lpstr>Calibri Light</vt:lpstr>
      <vt:lpstr>Cambria Math</vt:lpstr>
      <vt:lpstr>Symbol</vt:lpstr>
      <vt:lpstr>Verdana</vt:lpstr>
      <vt:lpstr>Wingdings</vt:lpstr>
      <vt:lpstr>Thème Office</vt:lpstr>
      <vt:lpstr>Apprendre à collaborer  par le langage et la vision</vt:lpstr>
      <vt:lpstr>Plan de la présentation</vt:lpstr>
      <vt:lpstr>Introduction</vt:lpstr>
      <vt:lpstr>Introduction</vt:lpstr>
      <vt:lpstr>Introduction</vt:lpstr>
      <vt:lpstr>Introduction</vt:lpstr>
      <vt:lpstr>Introduction</vt:lpstr>
      <vt:lpstr>Introduction</vt:lpstr>
      <vt:lpstr>Introduction</vt:lpstr>
      <vt:lpstr>Introduction</vt:lpstr>
      <vt:lpstr>Le choix des jeux de données</vt:lpstr>
      <vt:lpstr>Le choix des jeux de données</vt:lpstr>
      <vt:lpstr>Le choix des jeux de données</vt:lpstr>
      <vt:lpstr>Le choix des jeux de données</vt:lpstr>
      <vt:lpstr>Le choix des jeux de données</vt:lpstr>
      <vt:lpstr>Le choix des jeux de données</vt:lpstr>
      <vt:lpstr>Le choix des jeux de données</vt:lpstr>
      <vt:lpstr>Le choix des jeux de données</vt:lpstr>
      <vt:lpstr>Les réseaux de neurones génératifs</vt:lpstr>
      <vt:lpstr>Les réseaux de neurones - GAN</vt:lpstr>
      <vt:lpstr>Les réseaux de neurones - GAN</vt:lpstr>
      <vt:lpstr>Les réseaux de neurones - CGAN</vt:lpstr>
      <vt:lpstr>Les réseaux de neurones - CGAN</vt:lpstr>
      <vt:lpstr>Les réseaux de neurones - CGAN</vt:lpstr>
      <vt:lpstr>Les réseaux de neurones - CGAN</vt:lpstr>
      <vt:lpstr>Les réseaux de neurones – CGAN</vt:lpstr>
      <vt:lpstr>L’environnement</vt:lpstr>
      <vt:lpstr>L’environnement</vt:lpstr>
      <vt:lpstr>L’environnement</vt:lpstr>
      <vt:lpstr>L’environnement</vt:lpstr>
      <vt:lpstr>Les algorithmes</vt:lpstr>
      <vt:lpstr>Les algorithmes</vt:lpstr>
      <vt:lpstr>Les algorithmes</vt:lpstr>
      <vt:lpstr>Les résultats</vt:lpstr>
      <vt:lpstr>Les résultats</vt:lpstr>
      <vt:lpstr>Les résultats</vt:lpstr>
      <vt:lpstr>Les résultats</vt:lpstr>
      <vt:lpstr>Les résultats – Graphe des loss</vt:lpstr>
      <vt:lpstr>Les résultats – Graphe des loss</vt:lpstr>
      <vt:lpstr>Conclusion</vt:lpstr>
      <vt:lpstr>Merci pour votre attention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Apprendre à collaborer par le langage et la vision</dc:title>
  <dc:creator>Mic .</dc:creator>
  <cp:lastModifiedBy>Mic .</cp:lastModifiedBy>
  <cp:revision>125</cp:revision>
  <dcterms:created xsi:type="dcterms:W3CDTF">2019-08-25T11:36:50Z</dcterms:created>
  <dcterms:modified xsi:type="dcterms:W3CDTF">2019-08-29T12:15:04Z</dcterms:modified>
</cp:coreProperties>
</file>

<file path=docProps/thumbnail.jpeg>
</file>